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5"/>
  </p:notesMasterIdLst>
  <p:sldIdLst>
    <p:sldId id="256" r:id="rId2"/>
    <p:sldId id="358" r:id="rId3"/>
    <p:sldId id="274" r:id="rId4"/>
    <p:sldId id="289" r:id="rId5"/>
    <p:sldId id="275" r:id="rId6"/>
    <p:sldId id="359" r:id="rId7"/>
    <p:sldId id="360" r:id="rId8"/>
    <p:sldId id="361" r:id="rId9"/>
    <p:sldId id="362" r:id="rId10"/>
    <p:sldId id="363" r:id="rId11"/>
    <p:sldId id="364" r:id="rId12"/>
    <p:sldId id="365" r:id="rId13"/>
    <p:sldId id="366" r:id="rId14"/>
    <p:sldId id="367" r:id="rId15"/>
    <p:sldId id="368" r:id="rId16"/>
    <p:sldId id="369" r:id="rId17"/>
    <p:sldId id="290" r:id="rId18"/>
    <p:sldId id="288" r:id="rId19"/>
    <p:sldId id="291" r:id="rId20"/>
    <p:sldId id="292" r:id="rId21"/>
    <p:sldId id="294" r:id="rId22"/>
    <p:sldId id="295" r:id="rId23"/>
    <p:sldId id="370" r:id="rId24"/>
    <p:sldId id="371" r:id="rId25"/>
    <p:sldId id="372" r:id="rId26"/>
    <p:sldId id="373" r:id="rId27"/>
    <p:sldId id="396" r:id="rId28"/>
    <p:sldId id="329" r:id="rId29"/>
    <p:sldId id="397" r:id="rId30"/>
    <p:sldId id="398" r:id="rId31"/>
    <p:sldId id="399" r:id="rId32"/>
    <p:sldId id="400" r:id="rId33"/>
    <p:sldId id="401" r:id="rId34"/>
    <p:sldId id="402" r:id="rId35"/>
    <p:sldId id="403" r:id="rId36"/>
    <p:sldId id="404" r:id="rId37"/>
    <p:sldId id="415" r:id="rId38"/>
    <p:sldId id="277" r:id="rId39"/>
    <p:sldId id="374" r:id="rId40"/>
    <p:sldId id="405" r:id="rId41"/>
    <p:sldId id="416" r:id="rId42"/>
    <p:sldId id="406" r:id="rId43"/>
    <p:sldId id="439" r:id="rId44"/>
    <p:sldId id="440" r:id="rId45"/>
    <p:sldId id="441" r:id="rId46"/>
    <p:sldId id="442" r:id="rId47"/>
    <p:sldId id="417" r:id="rId48"/>
    <p:sldId id="418" r:id="rId49"/>
    <p:sldId id="407" r:id="rId50"/>
    <p:sldId id="380" r:id="rId51"/>
    <p:sldId id="438" r:id="rId52"/>
    <p:sldId id="408" r:id="rId53"/>
    <p:sldId id="409" r:id="rId54"/>
    <p:sldId id="410" r:id="rId55"/>
    <p:sldId id="375" r:id="rId56"/>
    <p:sldId id="411" r:id="rId57"/>
    <p:sldId id="443" r:id="rId58"/>
    <p:sldId id="444" r:id="rId59"/>
    <p:sldId id="377" r:id="rId60"/>
    <p:sldId id="419" r:id="rId61"/>
    <p:sldId id="420" r:id="rId62"/>
    <p:sldId id="378" r:id="rId63"/>
    <p:sldId id="421" r:id="rId64"/>
    <p:sldId id="422" r:id="rId65"/>
    <p:sldId id="423" r:id="rId66"/>
    <p:sldId id="424" r:id="rId67"/>
    <p:sldId id="425" r:id="rId68"/>
    <p:sldId id="426" r:id="rId69"/>
    <p:sldId id="427" r:id="rId70"/>
    <p:sldId id="428" r:id="rId71"/>
    <p:sldId id="429" r:id="rId72"/>
    <p:sldId id="376" r:id="rId73"/>
    <p:sldId id="412" r:id="rId74"/>
    <p:sldId id="384" r:id="rId75"/>
    <p:sldId id="381" r:id="rId76"/>
    <p:sldId id="385" r:id="rId77"/>
    <p:sldId id="386" r:id="rId78"/>
    <p:sldId id="430" r:id="rId79"/>
    <p:sldId id="431" r:id="rId80"/>
    <p:sldId id="432" r:id="rId81"/>
    <p:sldId id="433" r:id="rId82"/>
    <p:sldId id="434" r:id="rId83"/>
    <p:sldId id="387" r:id="rId8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40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6DA6A3-AAB4-48AE-AA65-B784F7264A78}" type="doc">
      <dgm:prSet loTypeId="urn:microsoft.com/office/officeart/2016/7/layout/VerticalDownArrowProcess" loCatId="process" qsTypeId="urn:microsoft.com/office/officeart/2005/8/quickstyle/simple1" qsCatId="simple" csTypeId="urn:microsoft.com/office/officeart/2005/8/colors/colorful1" csCatId="colorful" phldr="1"/>
      <dgm:spPr/>
      <dgm:t>
        <a:bodyPr/>
        <a:lstStyle/>
        <a:p>
          <a:endParaRPr lang="en-US"/>
        </a:p>
      </dgm:t>
    </dgm:pt>
    <dgm:pt modelId="{6B6D8EFD-45BE-4341-BCE5-1EC4B1DB6DE3}">
      <dgm:prSet/>
      <dgm:spPr/>
      <dgm:t>
        <a:bodyPr/>
        <a:lstStyle/>
        <a:p>
          <a:pPr>
            <a:defRPr b="1"/>
          </a:pPr>
          <a:r>
            <a:rPr lang="en-US"/>
            <a:t>Collaboration with Cloud providers :</a:t>
          </a:r>
        </a:p>
      </dgm:t>
    </dgm:pt>
    <dgm:pt modelId="{21319B8D-F442-432F-8446-BB5C521D5DC6}" type="parTrans" cxnId="{A1BBE023-4D2E-4187-B837-018C72064748}">
      <dgm:prSet/>
      <dgm:spPr/>
      <dgm:t>
        <a:bodyPr/>
        <a:lstStyle/>
        <a:p>
          <a:endParaRPr lang="en-US"/>
        </a:p>
      </dgm:t>
    </dgm:pt>
    <dgm:pt modelId="{9A6011F2-A873-4417-AD7F-B6B1CC013A25}" type="sibTrans" cxnId="{A1BBE023-4D2E-4187-B837-018C72064748}">
      <dgm:prSet/>
      <dgm:spPr/>
      <dgm:t>
        <a:bodyPr/>
        <a:lstStyle/>
        <a:p>
          <a:endParaRPr lang="en-US"/>
        </a:p>
      </dgm:t>
    </dgm:pt>
    <dgm:pt modelId="{E9CEBDB7-36FA-43C7-8085-9D5F8B9E06B5}">
      <dgm:prSet custT="1"/>
      <dgm:spPr/>
      <dgm:t>
        <a:bodyPr/>
        <a:lstStyle/>
        <a:p>
          <a:r>
            <a:rPr lang="en-US" sz="1400" dirty="0"/>
            <a:t>I</a:t>
          </a:r>
          <a:r>
            <a:rPr lang="en-US" sz="1800" dirty="0"/>
            <a:t>T resources are centrically managed and optimized</a:t>
          </a:r>
        </a:p>
      </dgm:t>
    </dgm:pt>
    <dgm:pt modelId="{DF7F1E4E-6892-44F2-B5CC-85E5872B9680}" type="parTrans" cxnId="{87A13F15-CD9A-46B7-B28A-DC82C15D98EF}">
      <dgm:prSet/>
      <dgm:spPr/>
      <dgm:t>
        <a:bodyPr/>
        <a:lstStyle/>
        <a:p>
          <a:endParaRPr lang="en-US"/>
        </a:p>
      </dgm:t>
    </dgm:pt>
    <dgm:pt modelId="{02060B97-DCE8-466F-9E0A-33F6367717EE}" type="sibTrans" cxnId="{87A13F15-CD9A-46B7-B28A-DC82C15D98EF}">
      <dgm:prSet/>
      <dgm:spPr/>
      <dgm:t>
        <a:bodyPr/>
        <a:lstStyle/>
        <a:p>
          <a:endParaRPr lang="en-US"/>
        </a:p>
      </dgm:t>
    </dgm:pt>
    <dgm:pt modelId="{AD2CEB88-9A96-4267-B63C-32440F690ABE}">
      <dgm:prSet custT="1"/>
      <dgm:spPr/>
      <dgm:t>
        <a:bodyPr/>
        <a:lstStyle/>
        <a:p>
          <a:r>
            <a:rPr lang="en-US" sz="1400" dirty="0"/>
            <a:t>Cloud provider builds performance optimized hardware</a:t>
          </a:r>
        </a:p>
      </dgm:t>
    </dgm:pt>
    <dgm:pt modelId="{378A55BF-62DD-4077-B0D7-CF0A07CC6621}" type="parTrans" cxnId="{E9601425-7ADC-4E5F-832E-187B5499DD42}">
      <dgm:prSet/>
      <dgm:spPr/>
      <dgm:t>
        <a:bodyPr/>
        <a:lstStyle/>
        <a:p>
          <a:endParaRPr lang="en-US"/>
        </a:p>
      </dgm:t>
    </dgm:pt>
    <dgm:pt modelId="{B0F84281-E574-4B46-AEDC-878E2D5FC9A5}" type="sibTrans" cxnId="{E9601425-7ADC-4E5F-832E-187B5499DD42}">
      <dgm:prSet/>
      <dgm:spPr/>
      <dgm:t>
        <a:bodyPr/>
        <a:lstStyle/>
        <a:p>
          <a:endParaRPr lang="en-US"/>
        </a:p>
      </dgm:t>
    </dgm:pt>
    <dgm:pt modelId="{DF73684F-C369-4A1F-A0E8-916646D0EC5A}">
      <dgm:prSet custT="1"/>
      <dgm:spPr/>
      <dgm:t>
        <a:bodyPr/>
        <a:lstStyle/>
        <a:p>
          <a:r>
            <a:rPr lang="en-US" sz="1400" dirty="0"/>
            <a:t>Cloud provider builds consolidated cooling system</a:t>
          </a:r>
        </a:p>
      </dgm:t>
    </dgm:pt>
    <dgm:pt modelId="{0FDDBB7F-54BB-4983-8093-9BE91C85650E}" type="parTrans" cxnId="{E8D8FE69-8A1A-4E6A-B6C8-9D1048DECC31}">
      <dgm:prSet/>
      <dgm:spPr/>
      <dgm:t>
        <a:bodyPr/>
        <a:lstStyle/>
        <a:p>
          <a:endParaRPr lang="en-US"/>
        </a:p>
      </dgm:t>
    </dgm:pt>
    <dgm:pt modelId="{DCEB6F54-16D0-4DD9-8901-47FBC4DD2537}" type="sibTrans" cxnId="{E8D8FE69-8A1A-4E6A-B6C8-9D1048DECC31}">
      <dgm:prSet/>
      <dgm:spPr/>
      <dgm:t>
        <a:bodyPr/>
        <a:lstStyle/>
        <a:p>
          <a:endParaRPr lang="en-US"/>
        </a:p>
      </dgm:t>
    </dgm:pt>
    <dgm:pt modelId="{C042A34B-28F7-4327-95FB-8EA156E9BF3E}">
      <dgm:prSet custT="1"/>
      <dgm:spPr/>
      <dgm:t>
        <a:bodyPr/>
        <a:lstStyle/>
        <a:p>
          <a:r>
            <a:rPr lang="en-US" sz="1400" dirty="0"/>
            <a:t>Cloud provider will consider the geographic issues</a:t>
          </a:r>
        </a:p>
      </dgm:t>
    </dgm:pt>
    <dgm:pt modelId="{04BA66F9-2B56-4144-AB1E-F0B0F000056E}" type="parTrans" cxnId="{DECE89B5-C0EC-4D05-8887-6B713F4CC940}">
      <dgm:prSet/>
      <dgm:spPr/>
      <dgm:t>
        <a:bodyPr/>
        <a:lstStyle/>
        <a:p>
          <a:endParaRPr lang="en-US"/>
        </a:p>
      </dgm:t>
    </dgm:pt>
    <dgm:pt modelId="{69CB554D-B66E-43B4-8E8F-E9D610E66DB7}" type="sibTrans" cxnId="{DECE89B5-C0EC-4D05-8887-6B713F4CC940}">
      <dgm:prSet/>
      <dgm:spPr/>
      <dgm:t>
        <a:bodyPr/>
        <a:lstStyle/>
        <a:p>
          <a:endParaRPr lang="en-US"/>
        </a:p>
      </dgm:t>
    </dgm:pt>
    <dgm:pt modelId="{971A295D-6722-49CD-9C4C-B1D398787347}">
      <dgm:prSet custT="1"/>
      <dgm:spPr/>
      <dgm:t>
        <a:bodyPr/>
        <a:lstStyle/>
        <a:p>
          <a:r>
            <a:rPr lang="en-US" sz="1400" dirty="0"/>
            <a:t>Cloud provider will consider legal policy issues</a:t>
          </a:r>
          <a:br>
            <a:rPr lang="en-US" sz="1400" dirty="0"/>
          </a:br>
          <a:endParaRPr lang="en-US" sz="1400" dirty="0"/>
        </a:p>
      </dgm:t>
    </dgm:pt>
    <dgm:pt modelId="{D9634A7E-7AFA-4207-A778-783C48314DBC}" type="parTrans" cxnId="{C7CCE552-D91E-493F-AB9C-F13A481574CD}">
      <dgm:prSet/>
      <dgm:spPr/>
      <dgm:t>
        <a:bodyPr/>
        <a:lstStyle/>
        <a:p>
          <a:endParaRPr lang="en-US"/>
        </a:p>
      </dgm:t>
    </dgm:pt>
    <dgm:pt modelId="{F6ED24EE-6A9F-4F31-A8EB-08AF244F447A}" type="sibTrans" cxnId="{C7CCE552-D91E-493F-AB9C-F13A481574CD}">
      <dgm:prSet/>
      <dgm:spPr/>
      <dgm:t>
        <a:bodyPr/>
        <a:lstStyle/>
        <a:p>
          <a:endParaRPr lang="en-US"/>
        </a:p>
      </dgm:t>
    </dgm:pt>
    <dgm:pt modelId="{7563B0FC-201D-4C34-9587-91F408324A6E}">
      <dgm:prSet/>
      <dgm:spPr/>
      <dgm:t>
        <a:bodyPr/>
        <a:lstStyle/>
        <a:p>
          <a:pPr>
            <a:defRPr b="1"/>
          </a:pPr>
          <a:r>
            <a:rPr lang="en-US"/>
            <a:t>Some benefits :</a:t>
          </a:r>
        </a:p>
      </dgm:t>
    </dgm:pt>
    <dgm:pt modelId="{A9BF0EF5-9D43-4327-B3CA-576C492AB937}" type="parTrans" cxnId="{7E2DA21D-F971-46F5-A4A4-1AB69A6BA1D8}">
      <dgm:prSet/>
      <dgm:spPr/>
      <dgm:t>
        <a:bodyPr/>
        <a:lstStyle/>
        <a:p>
          <a:endParaRPr lang="en-US"/>
        </a:p>
      </dgm:t>
    </dgm:pt>
    <dgm:pt modelId="{95423685-2321-4AEB-A9E2-FB8992F14E62}" type="sibTrans" cxnId="{7E2DA21D-F971-46F5-A4A4-1AB69A6BA1D8}">
      <dgm:prSet/>
      <dgm:spPr/>
      <dgm:t>
        <a:bodyPr/>
        <a:lstStyle/>
        <a:p>
          <a:endParaRPr lang="en-US"/>
        </a:p>
      </dgm:t>
    </dgm:pt>
    <dgm:pt modelId="{8A73B4EE-BD56-420D-9855-F7F963735A9F}">
      <dgm:prSet custT="1"/>
      <dgm:spPr/>
      <dgm:t>
        <a:bodyPr/>
        <a:lstStyle/>
        <a:p>
          <a:r>
            <a:rPr lang="en-US" sz="1600" dirty="0"/>
            <a:t>IT infrastructure can be shared among enterprises</a:t>
          </a:r>
        </a:p>
      </dgm:t>
    </dgm:pt>
    <dgm:pt modelId="{46D14687-0CF6-45B8-BC4F-E2F81F0FE08F}" type="parTrans" cxnId="{6C70E21C-ECF6-4950-A71D-52ED55387F16}">
      <dgm:prSet/>
      <dgm:spPr/>
      <dgm:t>
        <a:bodyPr/>
        <a:lstStyle/>
        <a:p>
          <a:endParaRPr lang="en-US"/>
        </a:p>
      </dgm:t>
    </dgm:pt>
    <dgm:pt modelId="{692E5D90-BD1E-47F7-80C0-83F19D901046}" type="sibTrans" cxnId="{6C70E21C-ECF6-4950-A71D-52ED55387F16}">
      <dgm:prSet/>
      <dgm:spPr/>
      <dgm:t>
        <a:bodyPr/>
        <a:lstStyle/>
        <a:p>
          <a:endParaRPr lang="en-US"/>
        </a:p>
      </dgm:t>
    </dgm:pt>
    <dgm:pt modelId="{2F60CA19-3306-48FA-BD01-58232EB04670}">
      <dgm:prSet custT="1"/>
      <dgm:spPr/>
      <dgm:t>
        <a:bodyPr/>
        <a:lstStyle/>
        <a:p>
          <a:r>
            <a:rPr lang="en-US" sz="1600" dirty="0"/>
            <a:t>IT infrastructure performance and utilization can be optimized</a:t>
          </a:r>
        </a:p>
      </dgm:t>
    </dgm:pt>
    <dgm:pt modelId="{D8C0616A-FB82-40EA-AF8C-7A23D32A6355}" type="parTrans" cxnId="{287B24F8-87E1-4349-92F6-52BE93623F70}">
      <dgm:prSet/>
      <dgm:spPr/>
      <dgm:t>
        <a:bodyPr/>
        <a:lstStyle/>
        <a:p>
          <a:endParaRPr lang="en-US"/>
        </a:p>
      </dgm:t>
    </dgm:pt>
    <dgm:pt modelId="{9F251DEB-9FA4-4C03-BD14-7A4DDF032BBE}" type="sibTrans" cxnId="{287B24F8-87E1-4349-92F6-52BE93623F70}">
      <dgm:prSet/>
      <dgm:spPr/>
      <dgm:t>
        <a:bodyPr/>
        <a:lstStyle/>
        <a:p>
          <a:endParaRPr lang="en-US"/>
        </a:p>
      </dgm:t>
    </dgm:pt>
    <dgm:pt modelId="{AE554627-5514-4268-812E-904B43581B7D}">
      <dgm:prSet custT="1"/>
      <dgm:spPr/>
      <dgm:t>
        <a:bodyPr/>
        <a:lstStyle/>
        <a:p>
          <a:endParaRPr lang="en-US" sz="1600" dirty="0"/>
        </a:p>
      </dgm:t>
    </dgm:pt>
    <dgm:pt modelId="{D3E6F790-0BB4-4E6A-A512-D102C3560221}" type="parTrans" cxnId="{1EEF5B6B-2521-457A-AA19-9C86373A1B19}">
      <dgm:prSet/>
      <dgm:spPr/>
      <dgm:t>
        <a:bodyPr/>
        <a:lstStyle/>
        <a:p>
          <a:endParaRPr lang="en-US"/>
        </a:p>
      </dgm:t>
    </dgm:pt>
    <dgm:pt modelId="{724A47AF-B911-41DE-8531-5DF16E1E26E5}" type="sibTrans" cxnId="{1EEF5B6B-2521-457A-AA19-9C86373A1B19}">
      <dgm:prSet/>
      <dgm:spPr/>
      <dgm:t>
        <a:bodyPr/>
        <a:lstStyle/>
        <a:p>
          <a:endParaRPr lang="en-US"/>
        </a:p>
      </dgm:t>
    </dgm:pt>
    <dgm:pt modelId="{8AAE25AB-14F2-450B-A76B-58E768DC8F6E}" type="pres">
      <dgm:prSet presAssocID="{5A6DA6A3-AAB4-48AE-AA65-B784F7264A78}" presName="Name0" presStyleCnt="0">
        <dgm:presLayoutVars>
          <dgm:dir/>
          <dgm:animLvl val="lvl"/>
          <dgm:resizeHandles val="exact"/>
        </dgm:presLayoutVars>
      </dgm:prSet>
      <dgm:spPr/>
    </dgm:pt>
    <dgm:pt modelId="{F148915F-F14F-444C-9C1F-DDA3E11BE3B7}" type="pres">
      <dgm:prSet presAssocID="{7563B0FC-201D-4C34-9587-91F408324A6E}" presName="boxAndChildren" presStyleCnt="0"/>
      <dgm:spPr/>
    </dgm:pt>
    <dgm:pt modelId="{267DC1E2-B030-47EC-B093-57C503D6B5B7}" type="pres">
      <dgm:prSet presAssocID="{7563B0FC-201D-4C34-9587-91F408324A6E}" presName="parentTextBox" presStyleLbl="alignNode1" presStyleIdx="0" presStyleCnt="2"/>
      <dgm:spPr/>
    </dgm:pt>
    <dgm:pt modelId="{39BBEBD5-F4B4-48A7-8135-7F5A92130FF0}" type="pres">
      <dgm:prSet presAssocID="{7563B0FC-201D-4C34-9587-91F408324A6E}" presName="descendantBox" presStyleLbl="bgAccFollowNode1" presStyleIdx="0" presStyleCnt="2"/>
      <dgm:spPr/>
    </dgm:pt>
    <dgm:pt modelId="{8BB7F003-AD13-456B-8848-49B9F167C8C4}" type="pres">
      <dgm:prSet presAssocID="{9A6011F2-A873-4417-AD7F-B6B1CC013A25}" presName="sp" presStyleCnt="0"/>
      <dgm:spPr/>
    </dgm:pt>
    <dgm:pt modelId="{3172FDE2-D988-4177-82B8-FE91BAB7FC67}" type="pres">
      <dgm:prSet presAssocID="{6B6D8EFD-45BE-4341-BCE5-1EC4B1DB6DE3}" presName="arrowAndChildren" presStyleCnt="0"/>
      <dgm:spPr/>
    </dgm:pt>
    <dgm:pt modelId="{B3EEC821-E208-4441-8046-06B6AB94BE69}" type="pres">
      <dgm:prSet presAssocID="{6B6D8EFD-45BE-4341-BCE5-1EC4B1DB6DE3}" presName="parentTextArrow" presStyleLbl="node1" presStyleIdx="0" presStyleCnt="0"/>
      <dgm:spPr/>
    </dgm:pt>
    <dgm:pt modelId="{E997147F-4193-4FC3-93B0-FA182E2C51A7}" type="pres">
      <dgm:prSet presAssocID="{6B6D8EFD-45BE-4341-BCE5-1EC4B1DB6DE3}" presName="arrow" presStyleLbl="alignNode1" presStyleIdx="1" presStyleCnt="2"/>
      <dgm:spPr/>
    </dgm:pt>
    <dgm:pt modelId="{40D46985-A767-4DCF-9FF0-F5B255327BBD}" type="pres">
      <dgm:prSet presAssocID="{6B6D8EFD-45BE-4341-BCE5-1EC4B1DB6DE3}" presName="descendantArrow" presStyleLbl="bgAccFollowNode1" presStyleIdx="1" presStyleCnt="2"/>
      <dgm:spPr/>
    </dgm:pt>
  </dgm:ptLst>
  <dgm:cxnLst>
    <dgm:cxn modelId="{CC222B0B-A0C6-454D-9936-235EF6CAF1C3}" type="presOf" srcId="{AD2CEB88-9A96-4267-B63C-32440F690ABE}" destId="{40D46985-A767-4DCF-9FF0-F5B255327BBD}" srcOrd="0" destOrd="1" presId="urn:microsoft.com/office/officeart/2016/7/layout/VerticalDownArrowProcess"/>
    <dgm:cxn modelId="{787D9614-46FF-4780-8CDB-00132C209D24}" type="presOf" srcId="{2F60CA19-3306-48FA-BD01-58232EB04670}" destId="{39BBEBD5-F4B4-48A7-8135-7F5A92130FF0}" srcOrd="0" destOrd="1" presId="urn:microsoft.com/office/officeart/2016/7/layout/VerticalDownArrowProcess"/>
    <dgm:cxn modelId="{87A13F15-CD9A-46B7-B28A-DC82C15D98EF}" srcId="{6B6D8EFD-45BE-4341-BCE5-1EC4B1DB6DE3}" destId="{E9CEBDB7-36FA-43C7-8085-9D5F8B9E06B5}" srcOrd="0" destOrd="0" parTransId="{DF7F1E4E-6892-44F2-B5CC-85E5872B9680}" sibTransId="{02060B97-DCE8-466F-9E0A-33F6367717EE}"/>
    <dgm:cxn modelId="{6C70E21C-ECF6-4950-A71D-52ED55387F16}" srcId="{7563B0FC-201D-4C34-9587-91F408324A6E}" destId="{8A73B4EE-BD56-420D-9855-F7F963735A9F}" srcOrd="0" destOrd="0" parTransId="{46D14687-0CF6-45B8-BC4F-E2F81F0FE08F}" sibTransId="{692E5D90-BD1E-47F7-80C0-83F19D901046}"/>
    <dgm:cxn modelId="{7E2DA21D-F971-46F5-A4A4-1AB69A6BA1D8}" srcId="{5A6DA6A3-AAB4-48AE-AA65-B784F7264A78}" destId="{7563B0FC-201D-4C34-9587-91F408324A6E}" srcOrd="1" destOrd="0" parTransId="{A9BF0EF5-9D43-4327-B3CA-576C492AB937}" sibTransId="{95423685-2321-4AEB-A9E2-FB8992F14E62}"/>
    <dgm:cxn modelId="{A1BBE023-4D2E-4187-B837-018C72064748}" srcId="{5A6DA6A3-AAB4-48AE-AA65-B784F7264A78}" destId="{6B6D8EFD-45BE-4341-BCE5-1EC4B1DB6DE3}" srcOrd="0" destOrd="0" parTransId="{21319B8D-F442-432F-8446-BB5C521D5DC6}" sibTransId="{9A6011F2-A873-4417-AD7F-B6B1CC013A25}"/>
    <dgm:cxn modelId="{E9601425-7ADC-4E5F-832E-187B5499DD42}" srcId="{E9CEBDB7-36FA-43C7-8085-9D5F8B9E06B5}" destId="{AD2CEB88-9A96-4267-B63C-32440F690ABE}" srcOrd="0" destOrd="0" parTransId="{378A55BF-62DD-4077-B0D7-CF0A07CC6621}" sibTransId="{B0F84281-E574-4B46-AEDC-878E2D5FC9A5}"/>
    <dgm:cxn modelId="{8DAF7F64-16AB-4281-943F-8583DDA45666}" type="presOf" srcId="{6B6D8EFD-45BE-4341-BCE5-1EC4B1DB6DE3}" destId="{E997147F-4193-4FC3-93B0-FA182E2C51A7}" srcOrd="1" destOrd="0" presId="urn:microsoft.com/office/officeart/2016/7/layout/VerticalDownArrowProcess"/>
    <dgm:cxn modelId="{E8D8FE69-8A1A-4E6A-B6C8-9D1048DECC31}" srcId="{E9CEBDB7-36FA-43C7-8085-9D5F8B9E06B5}" destId="{DF73684F-C369-4A1F-A0E8-916646D0EC5A}" srcOrd="1" destOrd="0" parTransId="{0FDDBB7F-54BB-4983-8093-9BE91C85650E}" sibTransId="{DCEB6F54-16D0-4DD9-8901-47FBC4DD2537}"/>
    <dgm:cxn modelId="{1EEF5B6B-2521-457A-AA19-9C86373A1B19}" srcId="{7563B0FC-201D-4C34-9587-91F408324A6E}" destId="{AE554627-5514-4268-812E-904B43581B7D}" srcOrd="2" destOrd="0" parTransId="{D3E6F790-0BB4-4E6A-A512-D102C3560221}" sibTransId="{724A47AF-B911-41DE-8531-5DF16E1E26E5}"/>
    <dgm:cxn modelId="{C7CCE552-D91E-493F-AB9C-F13A481574CD}" srcId="{E9CEBDB7-36FA-43C7-8085-9D5F8B9E06B5}" destId="{971A295D-6722-49CD-9C4C-B1D398787347}" srcOrd="3" destOrd="0" parTransId="{D9634A7E-7AFA-4207-A778-783C48314DBC}" sibTransId="{F6ED24EE-6A9F-4F31-A8EB-08AF244F447A}"/>
    <dgm:cxn modelId="{D8F9B285-69BD-42FE-9E48-38AFCF69F7F8}" type="presOf" srcId="{DF73684F-C369-4A1F-A0E8-916646D0EC5A}" destId="{40D46985-A767-4DCF-9FF0-F5B255327BBD}" srcOrd="0" destOrd="2" presId="urn:microsoft.com/office/officeart/2016/7/layout/VerticalDownArrowProcess"/>
    <dgm:cxn modelId="{6C331D88-7329-403E-9D26-F2DE3F41D81D}" type="presOf" srcId="{6B6D8EFD-45BE-4341-BCE5-1EC4B1DB6DE3}" destId="{B3EEC821-E208-4441-8046-06B6AB94BE69}" srcOrd="0" destOrd="0" presId="urn:microsoft.com/office/officeart/2016/7/layout/VerticalDownArrowProcess"/>
    <dgm:cxn modelId="{146B4D9C-736D-4254-8B40-F3F61E3B04AD}" type="presOf" srcId="{971A295D-6722-49CD-9C4C-B1D398787347}" destId="{40D46985-A767-4DCF-9FF0-F5B255327BBD}" srcOrd="0" destOrd="4" presId="urn:microsoft.com/office/officeart/2016/7/layout/VerticalDownArrowProcess"/>
    <dgm:cxn modelId="{A4316EAF-CAF8-4836-AA31-F98128628BE6}" type="presOf" srcId="{E9CEBDB7-36FA-43C7-8085-9D5F8B9E06B5}" destId="{40D46985-A767-4DCF-9FF0-F5B255327BBD}" srcOrd="0" destOrd="0" presId="urn:microsoft.com/office/officeart/2016/7/layout/VerticalDownArrowProcess"/>
    <dgm:cxn modelId="{DECE89B5-C0EC-4D05-8887-6B713F4CC940}" srcId="{E9CEBDB7-36FA-43C7-8085-9D5F8B9E06B5}" destId="{C042A34B-28F7-4327-95FB-8EA156E9BF3E}" srcOrd="2" destOrd="0" parTransId="{04BA66F9-2B56-4144-AB1E-F0B0F000056E}" sibTransId="{69CB554D-B66E-43B4-8E8F-E9D610E66DB7}"/>
    <dgm:cxn modelId="{AE5B91C5-6A8B-48DE-9A0B-21A4ABBC1A51}" type="presOf" srcId="{5A6DA6A3-AAB4-48AE-AA65-B784F7264A78}" destId="{8AAE25AB-14F2-450B-A76B-58E768DC8F6E}" srcOrd="0" destOrd="0" presId="urn:microsoft.com/office/officeart/2016/7/layout/VerticalDownArrowProcess"/>
    <dgm:cxn modelId="{6B94F9C6-F286-434C-8F2E-486668401660}" type="presOf" srcId="{AE554627-5514-4268-812E-904B43581B7D}" destId="{39BBEBD5-F4B4-48A7-8135-7F5A92130FF0}" srcOrd="0" destOrd="2" presId="urn:microsoft.com/office/officeart/2016/7/layout/VerticalDownArrowProcess"/>
    <dgm:cxn modelId="{318FD5D8-2D26-4B94-B14E-C71D151D775D}" type="presOf" srcId="{C042A34B-28F7-4327-95FB-8EA156E9BF3E}" destId="{40D46985-A767-4DCF-9FF0-F5B255327BBD}" srcOrd="0" destOrd="3" presId="urn:microsoft.com/office/officeart/2016/7/layout/VerticalDownArrowProcess"/>
    <dgm:cxn modelId="{1D2FDDF5-45EE-4494-BCAF-489F37CDC9AB}" type="presOf" srcId="{7563B0FC-201D-4C34-9587-91F408324A6E}" destId="{267DC1E2-B030-47EC-B093-57C503D6B5B7}" srcOrd="0" destOrd="0" presId="urn:microsoft.com/office/officeart/2016/7/layout/VerticalDownArrowProcess"/>
    <dgm:cxn modelId="{287B24F8-87E1-4349-92F6-52BE93623F70}" srcId="{7563B0FC-201D-4C34-9587-91F408324A6E}" destId="{2F60CA19-3306-48FA-BD01-58232EB04670}" srcOrd="1" destOrd="0" parTransId="{D8C0616A-FB82-40EA-AF8C-7A23D32A6355}" sibTransId="{9F251DEB-9FA4-4C03-BD14-7A4DDF032BBE}"/>
    <dgm:cxn modelId="{256C8DFC-4574-4A16-898E-41EDD556CDA8}" type="presOf" srcId="{8A73B4EE-BD56-420D-9855-F7F963735A9F}" destId="{39BBEBD5-F4B4-48A7-8135-7F5A92130FF0}" srcOrd="0" destOrd="0" presId="urn:microsoft.com/office/officeart/2016/7/layout/VerticalDownArrowProcess"/>
    <dgm:cxn modelId="{E207A732-EE66-4898-8CFD-E3F3B8E1A3E7}" type="presParOf" srcId="{8AAE25AB-14F2-450B-A76B-58E768DC8F6E}" destId="{F148915F-F14F-444C-9C1F-DDA3E11BE3B7}" srcOrd="0" destOrd="0" presId="urn:microsoft.com/office/officeart/2016/7/layout/VerticalDownArrowProcess"/>
    <dgm:cxn modelId="{4E7010C1-D18D-48C0-9608-5617B9A0A9BD}" type="presParOf" srcId="{F148915F-F14F-444C-9C1F-DDA3E11BE3B7}" destId="{267DC1E2-B030-47EC-B093-57C503D6B5B7}" srcOrd="0" destOrd="0" presId="urn:microsoft.com/office/officeart/2016/7/layout/VerticalDownArrowProcess"/>
    <dgm:cxn modelId="{B874E201-BB28-4987-8550-8F60FDEFDB75}" type="presParOf" srcId="{F148915F-F14F-444C-9C1F-DDA3E11BE3B7}" destId="{39BBEBD5-F4B4-48A7-8135-7F5A92130FF0}" srcOrd="1" destOrd="0" presId="urn:microsoft.com/office/officeart/2016/7/layout/VerticalDownArrowProcess"/>
    <dgm:cxn modelId="{B4CA1C74-4D0A-43BC-9922-29A3DF7DF288}" type="presParOf" srcId="{8AAE25AB-14F2-450B-A76B-58E768DC8F6E}" destId="{8BB7F003-AD13-456B-8848-49B9F167C8C4}" srcOrd="1" destOrd="0" presId="urn:microsoft.com/office/officeart/2016/7/layout/VerticalDownArrowProcess"/>
    <dgm:cxn modelId="{8D8BB979-0495-4444-9A08-E68B01FC2ECD}" type="presParOf" srcId="{8AAE25AB-14F2-450B-A76B-58E768DC8F6E}" destId="{3172FDE2-D988-4177-82B8-FE91BAB7FC67}" srcOrd="2" destOrd="0" presId="urn:microsoft.com/office/officeart/2016/7/layout/VerticalDownArrowProcess"/>
    <dgm:cxn modelId="{0ADCE998-E392-45C8-82D5-60F8001E57D7}" type="presParOf" srcId="{3172FDE2-D988-4177-82B8-FE91BAB7FC67}" destId="{B3EEC821-E208-4441-8046-06B6AB94BE69}" srcOrd="0" destOrd="0" presId="urn:microsoft.com/office/officeart/2016/7/layout/VerticalDownArrowProcess"/>
    <dgm:cxn modelId="{EB2C9E56-3060-4E41-8DEB-8296BD571853}" type="presParOf" srcId="{3172FDE2-D988-4177-82B8-FE91BAB7FC67}" destId="{E997147F-4193-4FC3-93B0-FA182E2C51A7}" srcOrd="1" destOrd="0" presId="urn:microsoft.com/office/officeart/2016/7/layout/VerticalDownArrowProcess"/>
    <dgm:cxn modelId="{396BD44F-00BE-4036-9D67-4596E6092FC4}" type="presParOf" srcId="{3172FDE2-D988-4177-82B8-FE91BAB7FC67}" destId="{40D46985-A767-4DCF-9FF0-F5B255327BBD}" srcOrd="2" destOrd="0" presId="urn:microsoft.com/office/officeart/2016/7/layout/VerticalDown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44363D-43A7-40C6-BD95-CB07895372A3}" type="doc">
      <dgm:prSet loTypeId="urn:microsoft.com/office/officeart/2005/8/layout/list1" loCatId="list" qsTypeId="urn:microsoft.com/office/officeart/2005/8/quickstyle/simple1" qsCatId="simple" csTypeId="urn:microsoft.com/office/officeart/2005/8/colors/accent5_2" csCatId="accent5"/>
      <dgm:spPr/>
      <dgm:t>
        <a:bodyPr/>
        <a:lstStyle/>
        <a:p>
          <a:endParaRPr lang="en-US"/>
        </a:p>
      </dgm:t>
    </dgm:pt>
    <dgm:pt modelId="{24304638-6597-4956-AB96-F50AE4BD0C74}">
      <dgm:prSet/>
      <dgm:spPr/>
      <dgm:t>
        <a:bodyPr/>
        <a:lstStyle/>
        <a:p>
          <a:r>
            <a:rPr lang="en-US"/>
            <a:t>Traditional local computing power requirement :</a:t>
          </a:r>
        </a:p>
      </dgm:t>
    </dgm:pt>
    <dgm:pt modelId="{56B6B881-221E-47A3-BA18-AEB096B249BF}" type="parTrans" cxnId="{AF7E7A56-D2E5-40C4-9092-C02D6F9C1B0E}">
      <dgm:prSet/>
      <dgm:spPr/>
      <dgm:t>
        <a:bodyPr/>
        <a:lstStyle/>
        <a:p>
          <a:endParaRPr lang="en-US"/>
        </a:p>
      </dgm:t>
    </dgm:pt>
    <dgm:pt modelId="{52791D02-0790-4E94-B09A-3666070EB1A5}" type="sibTrans" cxnId="{AF7E7A56-D2E5-40C4-9092-C02D6F9C1B0E}">
      <dgm:prSet/>
      <dgm:spPr/>
      <dgm:t>
        <a:bodyPr/>
        <a:lstStyle/>
        <a:p>
          <a:endParaRPr lang="en-US"/>
        </a:p>
      </dgm:t>
    </dgm:pt>
    <dgm:pt modelId="{4F8486B5-99E4-4136-98BE-EE7AEF72EC53}">
      <dgm:prSet/>
      <dgm:spPr/>
      <dgm:t>
        <a:bodyPr/>
        <a:lstStyle/>
        <a:p>
          <a:r>
            <a:rPr lang="en-US"/>
            <a:t>One need to buy your own personal computer</a:t>
          </a:r>
        </a:p>
      </dgm:t>
    </dgm:pt>
    <dgm:pt modelId="{6ED1778D-C334-49C2-9C59-EEFE75B14AD5}" type="parTrans" cxnId="{58C66A20-9B1E-4FC9-9F47-4560EDDDBDB6}">
      <dgm:prSet/>
      <dgm:spPr/>
      <dgm:t>
        <a:bodyPr/>
        <a:lstStyle/>
        <a:p>
          <a:endParaRPr lang="en-US"/>
        </a:p>
      </dgm:t>
    </dgm:pt>
    <dgm:pt modelId="{95589B45-5BCE-41F4-909C-FF5FEF518C34}" type="sibTrans" cxnId="{58C66A20-9B1E-4FC9-9F47-4560EDDDBDB6}">
      <dgm:prSet/>
      <dgm:spPr/>
      <dgm:t>
        <a:bodyPr/>
        <a:lstStyle/>
        <a:p>
          <a:endParaRPr lang="en-US"/>
        </a:p>
      </dgm:t>
    </dgm:pt>
    <dgm:pt modelId="{FDA58168-19DE-4279-8879-7D85B26C4341}">
      <dgm:prSet/>
      <dgm:spPr/>
      <dgm:t>
        <a:bodyPr/>
        <a:lstStyle/>
        <a:p>
          <a:r>
            <a:rPr lang="en-US"/>
            <a:t>Buy powerful processor if you need intensive computing</a:t>
          </a:r>
        </a:p>
      </dgm:t>
    </dgm:pt>
    <dgm:pt modelId="{273EE5D4-54A2-45E5-AB50-67E026FBD466}" type="parTrans" cxnId="{51691713-9F04-4265-AFF9-0C51140729BB}">
      <dgm:prSet/>
      <dgm:spPr/>
      <dgm:t>
        <a:bodyPr/>
        <a:lstStyle/>
        <a:p>
          <a:endParaRPr lang="en-US"/>
        </a:p>
      </dgm:t>
    </dgm:pt>
    <dgm:pt modelId="{7C75A341-F4D0-4CAF-B036-DB67663C0787}" type="sibTrans" cxnId="{51691713-9F04-4265-AFF9-0C51140729BB}">
      <dgm:prSet/>
      <dgm:spPr/>
      <dgm:t>
        <a:bodyPr/>
        <a:lstStyle/>
        <a:p>
          <a:endParaRPr lang="en-US"/>
        </a:p>
      </dgm:t>
    </dgm:pt>
    <dgm:pt modelId="{5184394A-8237-47E8-BF8A-A5EBD0E52F91}">
      <dgm:prSet/>
      <dgm:spPr/>
      <dgm:t>
        <a:bodyPr/>
        <a:lstStyle/>
        <a:p>
          <a:r>
            <a:rPr lang="en-US"/>
            <a:t>Buy large memory to meet application requirement</a:t>
          </a:r>
        </a:p>
      </dgm:t>
    </dgm:pt>
    <dgm:pt modelId="{8201E569-36CD-46AB-A818-8AD0250E0C81}" type="parTrans" cxnId="{60DF9E92-13E6-4647-9408-E11309E101E1}">
      <dgm:prSet/>
      <dgm:spPr/>
      <dgm:t>
        <a:bodyPr/>
        <a:lstStyle/>
        <a:p>
          <a:endParaRPr lang="en-US"/>
        </a:p>
      </dgm:t>
    </dgm:pt>
    <dgm:pt modelId="{B4D7CFA4-8635-4B92-945A-1A86048D6B20}" type="sibTrans" cxnId="{60DF9E92-13E6-4647-9408-E11309E101E1}">
      <dgm:prSet/>
      <dgm:spPr/>
      <dgm:t>
        <a:bodyPr/>
        <a:lstStyle/>
        <a:p>
          <a:endParaRPr lang="en-US"/>
        </a:p>
      </dgm:t>
    </dgm:pt>
    <dgm:pt modelId="{9ED148DF-5DB8-4BC0-B408-14850104E84D}">
      <dgm:prSet/>
      <dgm:spPr/>
      <dgm:t>
        <a:bodyPr/>
        <a:lstStyle/>
        <a:p>
          <a:r>
            <a:rPr lang="en-US"/>
            <a:t>Install plenty of applications in need</a:t>
          </a:r>
          <a:br>
            <a:rPr lang="en-US"/>
          </a:br>
          <a:endParaRPr lang="en-US"/>
        </a:p>
      </dgm:t>
    </dgm:pt>
    <dgm:pt modelId="{1A7A237F-8AFF-4BC8-A067-C523E43AF34F}" type="parTrans" cxnId="{E49BCA2B-2FFC-4ADC-A413-A2DBB5CCFF7A}">
      <dgm:prSet/>
      <dgm:spPr/>
      <dgm:t>
        <a:bodyPr/>
        <a:lstStyle/>
        <a:p>
          <a:endParaRPr lang="en-US"/>
        </a:p>
      </dgm:t>
    </dgm:pt>
    <dgm:pt modelId="{86A793B2-F78B-49DA-8F3F-E0FB4A16A5A0}" type="sibTrans" cxnId="{E49BCA2B-2FFC-4ADC-A413-A2DBB5CCFF7A}">
      <dgm:prSet/>
      <dgm:spPr/>
      <dgm:t>
        <a:bodyPr/>
        <a:lstStyle/>
        <a:p>
          <a:endParaRPr lang="en-US"/>
        </a:p>
      </dgm:t>
    </dgm:pt>
    <dgm:pt modelId="{0429B334-972B-4DEF-8296-3EFF25943903}">
      <dgm:prSet/>
      <dgm:spPr/>
      <dgm:t>
        <a:bodyPr/>
        <a:lstStyle/>
        <a:p>
          <a:r>
            <a:rPr lang="en-US"/>
            <a:t>Some drawbacks :</a:t>
          </a:r>
        </a:p>
      </dgm:t>
    </dgm:pt>
    <dgm:pt modelId="{AEB78BF0-187A-404D-A1EA-7F43B525D1FB}" type="parTrans" cxnId="{F0487106-DDA0-4DA0-A5DC-E8B9A180678F}">
      <dgm:prSet/>
      <dgm:spPr/>
      <dgm:t>
        <a:bodyPr/>
        <a:lstStyle/>
        <a:p>
          <a:endParaRPr lang="en-US"/>
        </a:p>
      </dgm:t>
    </dgm:pt>
    <dgm:pt modelId="{4E5B2AD2-1A99-4642-8848-B82565BDAFF5}" type="sibTrans" cxnId="{F0487106-DDA0-4DA0-A5DC-E8B9A180678F}">
      <dgm:prSet/>
      <dgm:spPr/>
      <dgm:t>
        <a:bodyPr/>
        <a:lstStyle/>
        <a:p>
          <a:endParaRPr lang="en-US"/>
        </a:p>
      </dgm:t>
    </dgm:pt>
    <dgm:pt modelId="{2E1D33A2-B679-4446-9E40-5B01297D4A1E}">
      <dgm:prSet/>
      <dgm:spPr/>
      <dgm:t>
        <a:bodyPr/>
        <a:lstStyle/>
        <a:p>
          <a:r>
            <a:rPr lang="en-US"/>
            <a:t>One can hardly replicate the same system environment</a:t>
          </a:r>
        </a:p>
      </dgm:t>
    </dgm:pt>
    <dgm:pt modelId="{9EAB8870-DF98-400F-9C0F-962F7B769348}" type="parTrans" cxnId="{41EF67D6-A749-4DAC-BC9D-33AAD0C28D43}">
      <dgm:prSet/>
      <dgm:spPr/>
      <dgm:t>
        <a:bodyPr/>
        <a:lstStyle/>
        <a:p>
          <a:endParaRPr lang="en-US"/>
        </a:p>
      </dgm:t>
    </dgm:pt>
    <dgm:pt modelId="{B0583754-9AF6-488E-93D2-269B5589F55A}" type="sibTrans" cxnId="{41EF67D6-A749-4DAC-BC9D-33AAD0C28D43}">
      <dgm:prSet/>
      <dgm:spPr/>
      <dgm:t>
        <a:bodyPr/>
        <a:lstStyle/>
        <a:p>
          <a:endParaRPr lang="en-US"/>
        </a:p>
      </dgm:t>
    </dgm:pt>
    <dgm:pt modelId="{8B7E35BF-659E-4C13-B08B-2D4A3191A00E}">
      <dgm:prSet/>
      <dgm:spPr/>
      <dgm:t>
        <a:bodyPr/>
        <a:lstStyle/>
        <a:p>
          <a:r>
            <a:rPr lang="en-US"/>
            <a:t>One needs to regularly update or upgrade software and hardware</a:t>
          </a:r>
        </a:p>
      </dgm:t>
    </dgm:pt>
    <dgm:pt modelId="{7D37931B-7914-4CC2-9CD4-E5B1A01273CA}" type="parTrans" cxnId="{218E510C-A245-44F4-9DF3-9C78A354E9CE}">
      <dgm:prSet/>
      <dgm:spPr/>
      <dgm:t>
        <a:bodyPr/>
        <a:lstStyle/>
        <a:p>
          <a:endParaRPr lang="en-US"/>
        </a:p>
      </dgm:t>
    </dgm:pt>
    <dgm:pt modelId="{3F0FC009-ED22-49F4-91C6-59F42980835E}" type="sibTrans" cxnId="{218E510C-A245-44F4-9DF3-9C78A354E9CE}">
      <dgm:prSet/>
      <dgm:spPr/>
      <dgm:t>
        <a:bodyPr/>
        <a:lstStyle/>
        <a:p>
          <a:endParaRPr lang="en-US"/>
        </a:p>
      </dgm:t>
    </dgm:pt>
    <dgm:pt modelId="{F1024FF8-4BF7-45A7-9838-914020172945}">
      <dgm:prSet/>
      <dgm:spPr/>
      <dgm:t>
        <a:bodyPr/>
        <a:lstStyle/>
        <a:p>
          <a:r>
            <a:rPr lang="en-US"/>
            <a:t>One needs to reinstall all applications if you reinstall the OS</a:t>
          </a:r>
        </a:p>
      </dgm:t>
    </dgm:pt>
    <dgm:pt modelId="{341414DD-313C-4EF5-A8BB-4F131F070C5C}" type="parTrans" cxnId="{C00FA45D-AC3F-4909-9F59-874DCB75C72C}">
      <dgm:prSet/>
      <dgm:spPr/>
      <dgm:t>
        <a:bodyPr/>
        <a:lstStyle/>
        <a:p>
          <a:endParaRPr lang="en-US"/>
        </a:p>
      </dgm:t>
    </dgm:pt>
    <dgm:pt modelId="{ECF01B32-E4E9-4661-A51B-9A8D1C5162F6}" type="sibTrans" cxnId="{C00FA45D-AC3F-4909-9F59-874DCB75C72C}">
      <dgm:prSet/>
      <dgm:spPr/>
      <dgm:t>
        <a:bodyPr/>
        <a:lstStyle/>
        <a:p>
          <a:endParaRPr lang="en-US"/>
        </a:p>
      </dgm:t>
    </dgm:pt>
    <dgm:pt modelId="{C4D32699-58F5-4D16-96CE-B0FBA61B0566}" type="pres">
      <dgm:prSet presAssocID="{7044363D-43A7-40C6-BD95-CB07895372A3}" presName="linear" presStyleCnt="0">
        <dgm:presLayoutVars>
          <dgm:dir/>
          <dgm:animLvl val="lvl"/>
          <dgm:resizeHandles val="exact"/>
        </dgm:presLayoutVars>
      </dgm:prSet>
      <dgm:spPr/>
    </dgm:pt>
    <dgm:pt modelId="{6E7A265E-1D6B-438A-836E-22960C3E9440}" type="pres">
      <dgm:prSet presAssocID="{24304638-6597-4956-AB96-F50AE4BD0C74}" presName="parentLin" presStyleCnt="0"/>
      <dgm:spPr/>
    </dgm:pt>
    <dgm:pt modelId="{9686429A-A927-44B4-97E9-99B78111F261}" type="pres">
      <dgm:prSet presAssocID="{24304638-6597-4956-AB96-F50AE4BD0C74}" presName="parentLeftMargin" presStyleLbl="node1" presStyleIdx="0" presStyleCnt="2"/>
      <dgm:spPr/>
    </dgm:pt>
    <dgm:pt modelId="{C6C97CAF-B581-450F-85AB-F73CAFD2206C}" type="pres">
      <dgm:prSet presAssocID="{24304638-6597-4956-AB96-F50AE4BD0C74}" presName="parentText" presStyleLbl="node1" presStyleIdx="0" presStyleCnt="2">
        <dgm:presLayoutVars>
          <dgm:chMax val="0"/>
          <dgm:bulletEnabled val="1"/>
        </dgm:presLayoutVars>
      </dgm:prSet>
      <dgm:spPr/>
    </dgm:pt>
    <dgm:pt modelId="{792F63B9-4BD3-470A-ABA6-84B578389462}" type="pres">
      <dgm:prSet presAssocID="{24304638-6597-4956-AB96-F50AE4BD0C74}" presName="negativeSpace" presStyleCnt="0"/>
      <dgm:spPr/>
    </dgm:pt>
    <dgm:pt modelId="{9639ADC5-6E22-45D8-8455-64BD53B1E7F9}" type="pres">
      <dgm:prSet presAssocID="{24304638-6597-4956-AB96-F50AE4BD0C74}" presName="childText" presStyleLbl="conFgAcc1" presStyleIdx="0" presStyleCnt="2">
        <dgm:presLayoutVars>
          <dgm:bulletEnabled val="1"/>
        </dgm:presLayoutVars>
      </dgm:prSet>
      <dgm:spPr/>
    </dgm:pt>
    <dgm:pt modelId="{87BD085B-AC33-4C88-BF44-96D5A8CFD898}" type="pres">
      <dgm:prSet presAssocID="{52791D02-0790-4E94-B09A-3666070EB1A5}" presName="spaceBetweenRectangles" presStyleCnt="0"/>
      <dgm:spPr/>
    </dgm:pt>
    <dgm:pt modelId="{8288F7D0-FF48-4F27-957A-049048D7341E}" type="pres">
      <dgm:prSet presAssocID="{0429B334-972B-4DEF-8296-3EFF25943903}" presName="parentLin" presStyleCnt="0"/>
      <dgm:spPr/>
    </dgm:pt>
    <dgm:pt modelId="{BF5C3F50-089B-472C-B0D1-B4988E29D3E3}" type="pres">
      <dgm:prSet presAssocID="{0429B334-972B-4DEF-8296-3EFF25943903}" presName="parentLeftMargin" presStyleLbl="node1" presStyleIdx="0" presStyleCnt="2"/>
      <dgm:spPr/>
    </dgm:pt>
    <dgm:pt modelId="{738735B0-41AC-4899-ABF5-D42524192F14}" type="pres">
      <dgm:prSet presAssocID="{0429B334-972B-4DEF-8296-3EFF25943903}" presName="parentText" presStyleLbl="node1" presStyleIdx="1" presStyleCnt="2">
        <dgm:presLayoutVars>
          <dgm:chMax val="0"/>
          <dgm:bulletEnabled val="1"/>
        </dgm:presLayoutVars>
      </dgm:prSet>
      <dgm:spPr/>
    </dgm:pt>
    <dgm:pt modelId="{4C07193B-AC1B-421E-AF1C-7CC5DEB09171}" type="pres">
      <dgm:prSet presAssocID="{0429B334-972B-4DEF-8296-3EFF25943903}" presName="negativeSpace" presStyleCnt="0"/>
      <dgm:spPr/>
    </dgm:pt>
    <dgm:pt modelId="{73CA24E5-3172-43A2-BD94-942AC47726D6}" type="pres">
      <dgm:prSet presAssocID="{0429B334-972B-4DEF-8296-3EFF25943903}" presName="childText" presStyleLbl="conFgAcc1" presStyleIdx="1" presStyleCnt="2">
        <dgm:presLayoutVars>
          <dgm:bulletEnabled val="1"/>
        </dgm:presLayoutVars>
      </dgm:prSet>
      <dgm:spPr/>
    </dgm:pt>
  </dgm:ptLst>
  <dgm:cxnLst>
    <dgm:cxn modelId="{F0487106-DDA0-4DA0-A5DC-E8B9A180678F}" srcId="{7044363D-43A7-40C6-BD95-CB07895372A3}" destId="{0429B334-972B-4DEF-8296-3EFF25943903}" srcOrd="1" destOrd="0" parTransId="{AEB78BF0-187A-404D-A1EA-7F43B525D1FB}" sibTransId="{4E5B2AD2-1A99-4642-8848-B82565BDAFF5}"/>
    <dgm:cxn modelId="{218E510C-A245-44F4-9DF3-9C78A354E9CE}" srcId="{0429B334-972B-4DEF-8296-3EFF25943903}" destId="{8B7E35BF-659E-4C13-B08B-2D4A3191A00E}" srcOrd="1" destOrd="0" parTransId="{7D37931B-7914-4CC2-9CD4-E5B1A01273CA}" sibTransId="{3F0FC009-ED22-49F4-91C6-59F42980835E}"/>
    <dgm:cxn modelId="{0CF4C30C-84CD-4D43-A8BA-C5EE48F8D0C5}" type="presOf" srcId="{0429B334-972B-4DEF-8296-3EFF25943903}" destId="{BF5C3F50-089B-472C-B0D1-B4988E29D3E3}" srcOrd="0" destOrd="0" presId="urn:microsoft.com/office/officeart/2005/8/layout/list1"/>
    <dgm:cxn modelId="{51691713-9F04-4265-AFF9-0C51140729BB}" srcId="{24304638-6597-4956-AB96-F50AE4BD0C74}" destId="{FDA58168-19DE-4279-8879-7D85B26C4341}" srcOrd="1" destOrd="0" parTransId="{273EE5D4-54A2-45E5-AB50-67E026FBD466}" sibTransId="{7C75A341-F4D0-4CAF-B036-DB67663C0787}"/>
    <dgm:cxn modelId="{58C66A20-9B1E-4FC9-9F47-4560EDDDBDB6}" srcId="{24304638-6597-4956-AB96-F50AE4BD0C74}" destId="{4F8486B5-99E4-4136-98BE-EE7AEF72EC53}" srcOrd="0" destOrd="0" parTransId="{6ED1778D-C334-49C2-9C59-EEFE75B14AD5}" sibTransId="{95589B45-5BCE-41F4-909C-FF5FEF518C34}"/>
    <dgm:cxn modelId="{703A5828-076B-4D25-9CD8-D495B8EFAB84}" type="presOf" srcId="{2E1D33A2-B679-4446-9E40-5B01297D4A1E}" destId="{73CA24E5-3172-43A2-BD94-942AC47726D6}" srcOrd="0" destOrd="0" presId="urn:microsoft.com/office/officeart/2005/8/layout/list1"/>
    <dgm:cxn modelId="{E49BCA2B-2FFC-4ADC-A413-A2DBB5CCFF7A}" srcId="{24304638-6597-4956-AB96-F50AE4BD0C74}" destId="{9ED148DF-5DB8-4BC0-B408-14850104E84D}" srcOrd="3" destOrd="0" parTransId="{1A7A237F-8AFF-4BC8-A067-C523E43AF34F}" sibTransId="{86A793B2-F78B-49DA-8F3F-E0FB4A16A5A0}"/>
    <dgm:cxn modelId="{5EFB212C-1B7C-4C4D-9377-92FCB622B42B}" type="presOf" srcId="{8B7E35BF-659E-4C13-B08B-2D4A3191A00E}" destId="{73CA24E5-3172-43A2-BD94-942AC47726D6}" srcOrd="0" destOrd="1" presId="urn:microsoft.com/office/officeart/2005/8/layout/list1"/>
    <dgm:cxn modelId="{81B13133-D99C-4ACB-83CA-AEA340DE31E3}" type="presOf" srcId="{24304638-6597-4956-AB96-F50AE4BD0C74}" destId="{9686429A-A927-44B4-97E9-99B78111F261}" srcOrd="0" destOrd="0" presId="urn:microsoft.com/office/officeart/2005/8/layout/list1"/>
    <dgm:cxn modelId="{C00FA45D-AC3F-4909-9F59-874DCB75C72C}" srcId="{0429B334-972B-4DEF-8296-3EFF25943903}" destId="{F1024FF8-4BF7-45A7-9838-914020172945}" srcOrd="2" destOrd="0" parTransId="{341414DD-313C-4EF5-A8BB-4F131F070C5C}" sibTransId="{ECF01B32-E4E9-4661-A51B-9A8D1C5162F6}"/>
    <dgm:cxn modelId="{AF7E7A56-D2E5-40C4-9092-C02D6F9C1B0E}" srcId="{7044363D-43A7-40C6-BD95-CB07895372A3}" destId="{24304638-6597-4956-AB96-F50AE4BD0C74}" srcOrd="0" destOrd="0" parTransId="{56B6B881-221E-47A3-BA18-AEB096B249BF}" sibTransId="{52791D02-0790-4E94-B09A-3666070EB1A5}"/>
    <dgm:cxn modelId="{9F342D7A-E327-49E9-8D9B-10B82B2F1C21}" type="presOf" srcId="{9ED148DF-5DB8-4BC0-B408-14850104E84D}" destId="{9639ADC5-6E22-45D8-8455-64BD53B1E7F9}" srcOrd="0" destOrd="3" presId="urn:microsoft.com/office/officeart/2005/8/layout/list1"/>
    <dgm:cxn modelId="{8C90227C-1493-4A42-AA33-6D3A7083F657}" type="presOf" srcId="{24304638-6597-4956-AB96-F50AE4BD0C74}" destId="{C6C97CAF-B581-450F-85AB-F73CAFD2206C}" srcOrd="1" destOrd="0" presId="urn:microsoft.com/office/officeart/2005/8/layout/list1"/>
    <dgm:cxn modelId="{60DF9E92-13E6-4647-9408-E11309E101E1}" srcId="{24304638-6597-4956-AB96-F50AE4BD0C74}" destId="{5184394A-8237-47E8-BF8A-A5EBD0E52F91}" srcOrd="2" destOrd="0" parTransId="{8201E569-36CD-46AB-A818-8AD0250E0C81}" sibTransId="{B4D7CFA4-8635-4B92-945A-1A86048D6B20}"/>
    <dgm:cxn modelId="{91A42B94-60A4-4D15-8F4B-93FEB0A69E54}" type="presOf" srcId="{7044363D-43A7-40C6-BD95-CB07895372A3}" destId="{C4D32699-58F5-4D16-96CE-B0FBA61B0566}" srcOrd="0" destOrd="0" presId="urn:microsoft.com/office/officeart/2005/8/layout/list1"/>
    <dgm:cxn modelId="{26AD4EBF-1DC8-42CB-BD62-86F532412D13}" type="presOf" srcId="{FDA58168-19DE-4279-8879-7D85B26C4341}" destId="{9639ADC5-6E22-45D8-8455-64BD53B1E7F9}" srcOrd="0" destOrd="1" presId="urn:microsoft.com/office/officeart/2005/8/layout/list1"/>
    <dgm:cxn modelId="{D022ABCB-CEF2-4E5F-BD28-02DC36F672CF}" type="presOf" srcId="{0429B334-972B-4DEF-8296-3EFF25943903}" destId="{738735B0-41AC-4899-ABF5-D42524192F14}" srcOrd="1" destOrd="0" presId="urn:microsoft.com/office/officeart/2005/8/layout/list1"/>
    <dgm:cxn modelId="{41EF67D6-A749-4DAC-BC9D-33AAD0C28D43}" srcId="{0429B334-972B-4DEF-8296-3EFF25943903}" destId="{2E1D33A2-B679-4446-9E40-5B01297D4A1E}" srcOrd="0" destOrd="0" parTransId="{9EAB8870-DF98-400F-9C0F-962F7B769348}" sibTransId="{B0583754-9AF6-488E-93D2-269B5589F55A}"/>
    <dgm:cxn modelId="{DF3C54DA-9FD4-4551-BB5A-F6F8311C743E}" type="presOf" srcId="{5184394A-8237-47E8-BF8A-A5EBD0E52F91}" destId="{9639ADC5-6E22-45D8-8455-64BD53B1E7F9}" srcOrd="0" destOrd="2" presId="urn:microsoft.com/office/officeart/2005/8/layout/list1"/>
    <dgm:cxn modelId="{3D7DFBE7-CDC7-4C09-8ECF-F7B1E2B130A5}" type="presOf" srcId="{4F8486B5-99E4-4136-98BE-EE7AEF72EC53}" destId="{9639ADC5-6E22-45D8-8455-64BD53B1E7F9}" srcOrd="0" destOrd="0" presId="urn:microsoft.com/office/officeart/2005/8/layout/list1"/>
    <dgm:cxn modelId="{059EEBEE-E643-4C56-B7D1-38D94DDA9DD1}" type="presOf" srcId="{F1024FF8-4BF7-45A7-9838-914020172945}" destId="{73CA24E5-3172-43A2-BD94-942AC47726D6}" srcOrd="0" destOrd="2" presId="urn:microsoft.com/office/officeart/2005/8/layout/list1"/>
    <dgm:cxn modelId="{C425EDDE-7EDE-41C7-83AA-65262FF46038}" type="presParOf" srcId="{C4D32699-58F5-4D16-96CE-B0FBA61B0566}" destId="{6E7A265E-1D6B-438A-836E-22960C3E9440}" srcOrd="0" destOrd="0" presId="urn:microsoft.com/office/officeart/2005/8/layout/list1"/>
    <dgm:cxn modelId="{E002EF83-3AC5-4422-AF81-58E6BE73DC47}" type="presParOf" srcId="{6E7A265E-1D6B-438A-836E-22960C3E9440}" destId="{9686429A-A927-44B4-97E9-99B78111F261}" srcOrd="0" destOrd="0" presId="urn:microsoft.com/office/officeart/2005/8/layout/list1"/>
    <dgm:cxn modelId="{C9C4DC23-A2FB-4F18-9AC9-92B3B6A44296}" type="presParOf" srcId="{6E7A265E-1D6B-438A-836E-22960C3E9440}" destId="{C6C97CAF-B581-450F-85AB-F73CAFD2206C}" srcOrd="1" destOrd="0" presId="urn:microsoft.com/office/officeart/2005/8/layout/list1"/>
    <dgm:cxn modelId="{15F09F2C-F108-4472-BE9B-2F6D89DAE8EB}" type="presParOf" srcId="{C4D32699-58F5-4D16-96CE-B0FBA61B0566}" destId="{792F63B9-4BD3-470A-ABA6-84B578389462}" srcOrd="1" destOrd="0" presId="urn:microsoft.com/office/officeart/2005/8/layout/list1"/>
    <dgm:cxn modelId="{978CBB95-1B8F-4842-8C1E-B3052E5E328E}" type="presParOf" srcId="{C4D32699-58F5-4D16-96CE-B0FBA61B0566}" destId="{9639ADC5-6E22-45D8-8455-64BD53B1E7F9}" srcOrd="2" destOrd="0" presId="urn:microsoft.com/office/officeart/2005/8/layout/list1"/>
    <dgm:cxn modelId="{BD75E685-D356-41A8-BC93-6061B9F02A7F}" type="presParOf" srcId="{C4D32699-58F5-4D16-96CE-B0FBA61B0566}" destId="{87BD085B-AC33-4C88-BF44-96D5A8CFD898}" srcOrd="3" destOrd="0" presId="urn:microsoft.com/office/officeart/2005/8/layout/list1"/>
    <dgm:cxn modelId="{3F31248D-1310-4313-9AAA-B97A7717E501}" type="presParOf" srcId="{C4D32699-58F5-4D16-96CE-B0FBA61B0566}" destId="{8288F7D0-FF48-4F27-957A-049048D7341E}" srcOrd="4" destOrd="0" presId="urn:microsoft.com/office/officeart/2005/8/layout/list1"/>
    <dgm:cxn modelId="{D4C6AB75-1276-47C9-A0EE-5A4E35CDD607}" type="presParOf" srcId="{8288F7D0-FF48-4F27-957A-049048D7341E}" destId="{BF5C3F50-089B-472C-B0D1-B4988E29D3E3}" srcOrd="0" destOrd="0" presId="urn:microsoft.com/office/officeart/2005/8/layout/list1"/>
    <dgm:cxn modelId="{2FA54439-99E6-4AA8-93F3-F7EA0E8DA41A}" type="presParOf" srcId="{8288F7D0-FF48-4F27-957A-049048D7341E}" destId="{738735B0-41AC-4899-ABF5-D42524192F14}" srcOrd="1" destOrd="0" presId="urn:microsoft.com/office/officeart/2005/8/layout/list1"/>
    <dgm:cxn modelId="{D73AC083-0E6B-4376-8B16-8C9D8A932218}" type="presParOf" srcId="{C4D32699-58F5-4D16-96CE-B0FBA61B0566}" destId="{4C07193B-AC1B-421E-AF1C-7CC5DEB09171}" srcOrd="5" destOrd="0" presId="urn:microsoft.com/office/officeart/2005/8/layout/list1"/>
    <dgm:cxn modelId="{B41EEA01-F2F8-4946-B442-14BE823D1743}" type="presParOf" srcId="{C4D32699-58F5-4D16-96CE-B0FBA61B0566}" destId="{73CA24E5-3172-43A2-BD94-942AC47726D6}"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A5DC77-D355-4D24-80E1-EFBABDE661DC}"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532F8077-47DE-4A36-A675-DC00088F2700}">
      <dgm:prSet/>
      <dgm:spPr/>
      <dgm:t>
        <a:bodyPr/>
        <a:lstStyle/>
        <a:p>
          <a:r>
            <a:rPr lang="en-US"/>
            <a:t>Traditional local storage power requirement :</a:t>
          </a:r>
        </a:p>
      </dgm:t>
    </dgm:pt>
    <dgm:pt modelId="{C3F1885A-AF7E-433D-9BBA-133C3CC0ACE7}" type="parTrans" cxnId="{06F4BDFD-1E25-47DF-8BFD-99EC37CFCFC2}">
      <dgm:prSet/>
      <dgm:spPr/>
      <dgm:t>
        <a:bodyPr/>
        <a:lstStyle/>
        <a:p>
          <a:endParaRPr lang="en-US"/>
        </a:p>
      </dgm:t>
    </dgm:pt>
    <dgm:pt modelId="{DC97AB1E-E377-4AE5-BD8D-502335809C6A}" type="sibTrans" cxnId="{06F4BDFD-1E25-47DF-8BFD-99EC37CFCFC2}">
      <dgm:prSet/>
      <dgm:spPr/>
      <dgm:t>
        <a:bodyPr/>
        <a:lstStyle/>
        <a:p>
          <a:endParaRPr lang="en-US"/>
        </a:p>
      </dgm:t>
    </dgm:pt>
    <dgm:pt modelId="{133B8D08-4492-4A38-8F38-0E2D71D69049}">
      <dgm:prSet/>
      <dgm:spPr/>
      <dgm:t>
        <a:bodyPr/>
        <a:lstStyle/>
        <a:p>
          <a:r>
            <a:rPr lang="en-US"/>
            <a:t>User programs and data files are stored in local devices</a:t>
          </a:r>
        </a:p>
      </dgm:t>
    </dgm:pt>
    <dgm:pt modelId="{69B3B427-592E-4D27-84E0-135DF1524D58}" type="parTrans" cxnId="{573F82F5-B2F9-4445-9468-81B3AA2524D5}">
      <dgm:prSet/>
      <dgm:spPr/>
      <dgm:t>
        <a:bodyPr/>
        <a:lstStyle/>
        <a:p>
          <a:endParaRPr lang="en-US"/>
        </a:p>
      </dgm:t>
    </dgm:pt>
    <dgm:pt modelId="{305A67A9-C877-4C8D-88CF-7A159BA9D115}" type="sibTrans" cxnId="{573F82F5-B2F9-4445-9468-81B3AA2524D5}">
      <dgm:prSet/>
      <dgm:spPr/>
      <dgm:t>
        <a:bodyPr/>
        <a:lstStyle/>
        <a:p>
          <a:endParaRPr lang="en-US"/>
        </a:p>
      </dgm:t>
    </dgm:pt>
    <dgm:pt modelId="{23260E9B-1A26-4966-BE3A-D2712C72387B}">
      <dgm:prSet/>
      <dgm:spPr/>
      <dgm:t>
        <a:bodyPr/>
        <a:lstStyle/>
        <a:p>
          <a:r>
            <a:rPr lang="en-US"/>
            <a:t>User has to backup data regularly preventing hardware damage</a:t>
          </a:r>
          <a:br>
            <a:rPr lang="en-US"/>
          </a:br>
          <a:endParaRPr lang="en-US"/>
        </a:p>
      </dgm:t>
    </dgm:pt>
    <dgm:pt modelId="{8AC1210F-E0B3-4042-AF89-33F53EE6BE26}" type="parTrans" cxnId="{0E0C3418-1BE5-41C2-919A-78CD4FC45103}">
      <dgm:prSet/>
      <dgm:spPr/>
      <dgm:t>
        <a:bodyPr/>
        <a:lstStyle/>
        <a:p>
          <a:endParaRPr lang="en-US"/>
        </a:p>
      </dgm:t>
    </dgm:pt>
    <dgm:pt modelId="{1EF83E4B-8C58-4E87-AF4D-C4848D49874D}" type="sibTrans" cxnId="{0E0C3418-1BE5-41C2-919A-78CD4FC45103}">
      <dgm:prSet/>
      <dgm:spPr/>
      <dgm:t>
        <a:bodyPr/>
        <a:lstStyle/>
        <a:p>
          <a:endParaRPr lang="en-US"/>
        </a:p>
      </dgm:t>
    </dgm:pt>
    <dgm:pt modelId="{F244A336-8569-4FE4-8C69-769A0C1BFDF1}">
      <dgm:prSet/>
      <dgm:spPr/>
      <dgm:t>
        <a:bodyPr/>
        <a:lstStyle/>
        <a:p>
          <a:r>
            <a:rPr lang="en-US"/>
            <a:t>Some drawbacks :</a:t>
          </a:r>
        </a:p>
      </dgm:t>
    </dgm:pt>
    <dgm:pt modelId="{CB04730D-EAFB-46AC-AB2A-C96CEEB4D39E}" type="parTrans" cxnId="{421ED817-F6F1-47B3-86F5-AF8DC020C39B}">
      <dgm:prSet/>
      <dgm:spPr/>
      <dgm:t>
        <a:bodyPr/>
        <a:lstStyle/>
        <a:p>
          <a:endParaRPr lang="en-US"/>
        </a:p>
      </dgm:t>
    </dgm:pt>
    <dgm:pt modelId="{661819FF-DC1F-498B-AE11-854B5521A0BF}" type="sibTrans" cxnId="{421ED817-F6F1-47B3-86F5-AF8DC020C39B}">
      <dgm:prSet/>
      <dgm:spPr/>
      <dgm:t>
        <a:bodyPr/>
        <a:lstStyle/>
        <a:p>
          <a:endParaRPr lang="en-US"/>
        </a:p>
      </dgm:t>
    </dgm:pt>
    <dgm:pt modelId="{3757D136-BBF8-43F1-8BFB-78243B063D09}">
      <dgm:prSet/>
      <dgm:spPr/>
      <dgm:t>
        <a:bodyPr/>
        <a:lstStyle/>
        <a:p>
          <a:r>
            <a:rPr lang="en-US"/>
            <a:t>Storage space may not enough for burst data requirement</a:t>
          </a:r>
        </a:p>
      </dgm:t>
    </dgm:pt>
    <dgm:pt modelId="{DB16919E-C8AD-456C-BCEE-13EF688A4791}" type="parTrans" cxnId="{2BBDD9B5-0A51-4704-9E65-37A68BB1CF17}">
      <dgm:prSet/>
      <dgm:spPr/>
      <dgm:t>
        <a:bodyPr/>
        <a:lstStyle/>
        <a:p>
          <a:endParaRPr lang="en-US"/>
        </a:p>
      </dgm:t>
    </dgm:pt>
    <dgm:pt modelId="{B7DC2875-3E22-449C-AAB3-6654086BC086}" type="sibTrans" cxnId="{2BBDD9B5-0A51-4704-9E65-37A68BB1CF17}">
      <dgm:prSet/>
      <dgm:spPr/>
      <dgm:t>
        <a:bodyPr/>
        <a:lstStyle/>
        <a:p>
          <a:endParaRPr lang="en-US"/>
        </a:p>
      </dgm:t>
    </dgm:pt>
    <dgm:pt modelId="{40A872B5-B31B-4CCB-B20C-3E382DC1B006}">
      <dgm:prSet/>
      <dgm:spPr/>
      <dgm:t>
        <a:bodyPr/>
        <a:lstStyle/>
        <a:p>
          <a:r>
            <a:rPr lang="en-US"/>
            <a:t>Storage space may be over needed which result in resource waste</a:t>
          </a:r>
        </a:p>
      </dgm:t>
    </dgm:pt>
    <dgm:pt modelId="{609C2BCD-9086-4E48-A96B-E22E29AF6F50}" type="parTrans" cxnId="{9BD434FA-F5BA-4357-9D81-AD9CDA1F7038}">
      <dgm:prSet/>
      <dgm:spPr/>
      <dgm:t>
        <a:bodyPr/>
        <a:lstStyle/>
        <a:p>
          <a:endParaRPr lang="en-US"/>
        </a:p>
      </dgm:t>
    </dgm:pt>
    <dgm:pt modelId="{19E8B816-2845-4BD6-B33F-772117770734}" type="sibTrans" cxnId="{9BD434FA-F5BA-4357-9D81-AD9CDA1F7038}">
      <dgm:prSet/>
      <dgm:spPr/>
      <dgm:t>
        <a:bodyPr/>
        <a:lstStyle/>
        <a:p>
          <a:endParaRPr lang="en-US"/>
        </a:p>
      </dgm:t>
    </dgm:pt>
    <dgm:pt modelId="{4251E128-1441-4766-9BD5-3695ABA4CF14}">
      <dgm:prSet/>
      <dgm:spPr/>
      <dgm:t>
        <a:bodyPr/>
        <a:lstStyle/>
        <a:p>
          <a:r>
            <a:rPr lang="en-US"/>
            <a:t>Data consistency is hard to maintain between computers</a:t>
          </a:r>
        </a:p>
      </dgm:t>
    </dgm:pt>
    <dgm:pt modelId="{F42608B8-3EEC-4955-AD43-3282E4EDD8E1}" type="parTrans" cxnId="{BAB4B173-C143-4CC2-A1C9-A23C2F333628}">
      <dgm:prSet/>
      <dgm:spPr/>
      <dgm:t>
        <a:bodyPr/>
        <a:lstStyle/>
        <a:p>
          <a:endParaRPr lang="en-US"/>
        </a:p>
      </dgm:t>
    </dgm:pt>
    <dgm:pt modelId="{36519929-F616-4C44-BA85-CBB31C647C99}" type="sibTrans" cxnId="{BAB4B173-C143-4CC2-A1C9-A23C2F333628}">
      <dgm:prSet/>
      <dgm:spPr/>
      <dgm:t>
        <a:bodyPr/>
        <a:lstStyle/>
        <a:p>
          <a:endParaRPr lang="en-US"/>
        </a:p>
      </dgm:t>
    </dgm:pt>
    <dgm:pt modelId="{B6A19CFA-A9E2-4A8F-8CE9-63A9D550151E}">
      <dgm:prSet/>
      <dgm:spPr/>
      <dgm:t>
        <a:bodyPr/>
        <a:lstStyle/>
        <a:p>
          <a:r>
            <a:rPr lang="en-US"/>
            <a:t>Need to sacrifice part of storage space for data backup</a:t>
          </a:r>
        </a:p>
      </dgm:t>
    </dgm:pt>
    <dgm:pt modelId="{D0A6A42A-2C75-4775-A926-61FECBF8D855}" type="parTrans" cxnId="{394B72A1-75C4-47DB-AE00-459C5A7DB595}">
      <dgm:prSet/>
      <dgm:spPr/>
      <dgm:t>
        <a:bodyPr/>
        <a:lstStyle/>
        <a:p>
          <a:endParaRPr lang="en-US"/>
        </a:p>
      </dgm:t>
    </dgm:pt>
    <dgm:pt modelId="{20625334-2A8F-41C9-B089-4F4ECD8EC517}" type="sibTrans" cxnId="{394B72A1-75C4-47DB-AE00-459C5A7DB595}">
      <dgm:prSet/>
      <dgm:spPr/>
      <dgm:t>
        <a:bodyPr/>
        <a:lstStyle/>
        <a:p>
          <a:endParaRPr lang="en-US"/>
        </a:p>
      </dgm:t>
    </dgm:pt>
    <dgm:pt modelId="{403FFC97-F8C6-4346-875A-963F9F4F8DB2}" type="pres">
      <dgm:prSet presAssocID="{F8A5DC77-D355-4D24-80E1-EFBABDE661DC}" presName="linear" presStyleCnt="0">
        <dgm:presLayoutVars>
          <dgm:dir/>
          <dgm:animLvl val="lvl"/>
          <dgm:resizeHandles val="exact"/>
        </dgm:presLayoutVars>
      </dgm:prSet>
      <dgm:spPr/>
    </dgm:pt>
    <dgm:pt modelId="{0E9CED79-DFAE-45EC-9219-2E1362B15143}" type="pres">
      <dgm:prSet presAssocID="{532F8077-47DE-4A36-A675-DC00088F2700}" presName="parentLin" presStyleCnt="0"/>
      <dgm:spPr/>
    </dgm:pt>
    <dgm:pt modelId="{62B1E909-D77A-4433-9CC9-564D10AC0B1B}" type="pres">
      <dgm:prSet presAssocID="{532F8077-47DE-4A36-A675-DC00088F2700}" presName="parentLeftMargin" presStyleLbl="node1" presStyleIdx="0" presStyleCnt="2"/>
      <dgm:spPr/>
    </dgm:pt>
    <dgm:pt modelId="{DFFA1F41-5620-4126-AE1B-A62B8E9EA4E2}" type="pres">
      <dgm:prSet presAssocID="{532F8077-47DE-4A36-A675-DC00088F2700}" presName="parentText" presStyleLbl="node1" presStyleIdx="0" presStyleCnt="2">
        <dgm:presLayoutVars>
          <dgm:chMax val="0"/>
          <dgm:bulletEnabled val="1"/>
        </dgm:presLayoutVars>
      </dgm:prSet>
      <dgm:spPr/>
    </dgm:pt>
    <dgm:pt modelId="{12B50AE6-B1AD-4B45-AAE8-5D5B860E91D3}" type="pres">
      <dgm:prSet presAssocID="{532F8077-47DE-4A36-A675-DC00088F2700}" presName="negativeSpace" presStyleCnt="0"/>
      <dgm:spPr/>
    </dgm:pt>
    <dgm:pt modelId="{B313D34E-C660-434D-8B54-5BDDAA186E81}" type="pres">
      <dgm:prSet presAssocID="{532F8077-47DE-4A36-A675-DC00088F2700}" presName="childText" presStyleLbl="conFgAcc1" presStyleIdx="0" presStyleCnt="2">
        <dgm:presLayoutVars>
          <dgm:bulletEnabled val="1"/>
        </dgm:presLayoutVars>
      </dgm:prSet>
      <dgm:spPr/>
    </dgm:pt>
    <dgm:pt modelId="{1EFD6071-B11D-42E0-B983-6F5514739B14}" type="pres">
      <dgm:prSet presAssocID="{DC97AB1E-E377-4AE5-BD8D-502335809C6A}" presName="spaceBetweenRectangles" presStyleCnt="0"/>
      <dgm:spPr/>
    </dgm:pt>
    <dgm:pt modelId="{098336B4-6414-4821-978B-EE88F3F049E6}" type="pres">
      <dgm:prSet presAssocID="{F244A336-8569-4FE4-8C69-769A0C1BFDF1}" presName="parentLin" presStyleCnt="0"/>
      <dgm:spPr/>
    </dgm:pt>
    <dgm:pt modelId="{2B9BF9C5-9B54-469F-A178-050B606B1BB2}" type="pres">
      <dgm:prSet presAssocID="{F244A336-8569-4FE4-8C69-769A0C1BFDF1}" presName="parentLeftMargin" presStyleLbl="node1" presStyleIdx="0" presStyleCnt="2"/>
      <dgm:spPr/>
    </dgm:pt>
    <dgm:pt modelId="{27C8D85F-2182-491D-94CF-ADC550388850}" type="pres">
      <dgm:prSet presAssocID="{F244A336-8569-4FE4-8C69-769A0C1BFDF1}" presName="parentText" presStyleLbl="node1" presStyleIdx="1" presStyleCnt="2">
        <dgm:presLayoutVars>
          <dgm:chMax val="0"/>
          <dgm:bulletEnabled val="1"/>
        </dgm:presLayoutVars>
      </dgm:prSet>
      <dgm:spPr/>
    </dgm:pt>
    <dgm:pt modelId="{B59F33C1-D737-4752-B8BC-7A4F493545B7}" type="pres">
      <dgm:prSet presAssocID="{F244A336-8569-4FE4-8C69-769A0C1BFDF1}" presName="negativeSpace" presStyleCnt="0"/>
      <dgm:spPr/>
    </dgm:pt>
    <dgm:pt modelId="{3E486609-D363-46DF-9749-D84B54EC482F}" type="pres">
      <dgm:prSet presAssocID="{F244A336-8569-4FE4-8C69-769A0C1BFDF1}" presName="childText" presStyleLbl="conFgAcc1" presStyleIdx="1" presStyleCnt="2">
        <dgm:presLayoutVars>
          <dgm:bulletEnabled val="1"/>
        </dgm:presLayoutVars>
      </dgm:prSet>
      <dgm:spPr/>
    </dgm:pt>
  </dgm:ptLst>
  <dgm:cxnLst>
    <dgm:cxn modelId="{38FE730F-A0B1-43F8-8EB2-6589F1BA2E00}" type="presOf" srcId="{532F8077-47DE-4A36-A675-DC00088F2700}" destId="{DFFA1F41-5620-4126-AE1B-A62B8E9EA4E2}" srcOrd="1" destOrd="0" presId="urn:microsoft.com/office/officeart/2005/8/layout/list1"/>
    <dgm:cxn modelId="{421ED817-F6F1-47B3-86F5-AF8DC020C39B}" srcId="{F8A5DC77-D355-4D24-80E1-EFBABDE661DC}" destId="{F244A336-8569-4FE4-8C69-769A0C1BFDF1}" srcOrd="1" destOrd="0" parTransId="{CB04730D-EAFB-46AC-AB2A-C96CEEB4D39E}" sibTransId="{661819FF-DC1F-498B-AE11-854B5521A0BF}"/>
    <dgm:cxn modelId="{0E0C3418-1BE5-41C2-919A-78CD4FC45103}" srcId="{532F8077-47DE-4A36-A675-DC00088F2700}" destId="{23260E9B-1A26-4966-BE3A-D2712C72387B}" srcOrd="1" destOrd="0" parTransId="{8AC1210F-E0B3-4042-AF89-33F53EE6BE26}" sibTransId="{1EF83E4B-8C58-4E87-AF4D-C4848D49874D}"/>
    <dgm:cxn modelId="{D9AB0323-9C97-4A36-AE28-23E30BCD75E9}" type="presOf" srcId="{40A872B5-B31B-4CCB-B20C-3E382DC1B006}" destId="{3E486609-D363-46DF-9749-D84B54EC482F}" srcOrd="0" destOrd="1" presId="urn:microsoft.com/office/officeart/2005/8/layout/list1"/>
    <dgm:cxn modelId="{4DB39631-FF3A-4F89-8EF7-8C7705DB577A}" type="presOf" srcId="{3757D136-BBF8-43F1-8BFB-78243B063D09}" destId="{3E486609-D363-46DF-9749-D84B54EC482F}" srcOrd="0" destOrd="0" presId="urn:microsoft.com/office/officeart/2005/8/layout/list1"/>
    <dgm:cxn modelId="{A126DB35-18CE-4879-90F6-AE019B89CA0A}" type="presOf" srcId="{133B8D08-4492-4A38-8F38-0E2D71D69049}" destId="{B313D34E-C660-434D-8B54-5BDDAA186E81}" srcOrd="0" destOrd="0" presId="urn:microsoft.com/office/officeart/2005/8/layout/list1"/>
    <dgm:cxn modelId="{BAB4B173-C143-4CC2-A1C9-A23C2F333628}" srcId="{F244A336-8569-4FE4-8C69-769A0C1BFDF1}" destId="{4251E128-1441-4766-9BD5-3695ABA4CF14}" srcOrd="2" destOrd="0" parTransId="{F42608B8-3EEC-4955-AD43-3282E4EDD8E1}" sibTransId="{36519929-F616-4C44-BA85-CBB31C647C99}"/>
    <dgm:cxn modelId="{8DB79D7F-DFDB-40A7-A9DB-BA1736E4AED6}" type="presOf" srcId="{4251E128-1441-4766-9BD5-3695ABA4CF14}" destId="{3E486609-D363-46DF-9749-D84B54EC482F}" srcOrd="0" destOrd="2" presId="urn:microsoft.com/office/officeart/2005/8/layout/list1"/>
    <dgm:cxn modelId="{60021F8B-5003-4272-BEB8-7880FEE7E460}" type="presOf" srcId="{F8A5DC77-D355-4D24-80E1-EFBABDE661DC}" destId="{403FFC97-F8C6-4346-875A-963F9F4F8DB2}" srcOrd="0" destOrd="0" presId="urn:microsoft.com/office/officeart/2005/8/layout/list1"/>
    <dgm:cxn modelId="{394B72A1-75C4-47DB-AE00-459C5A7DB595}" srcId="{F244A336-8569-4FE4-8C69-769A0C1BFDF1}" destId="{B6A19CFA-A9E2-4A8F-8CE9-63A9D550151E}" srcOrd="3" destOrd="0" parTransId="{D0A6A42A-2C75-4775-A926-61FECBF8D855}" sibTransId="{20625334-2A8F-41C9-B089-4F4ECD8EC517}"/>
    <dgm:cxn modelId="{9FB066AB-725B-4333-9573-1EB9B792BCEA}" type="presOf" srcId="{532F8077-47DE-4A36-A675-DC00088F2700}" destId="{62B1E909-D77A-4433-9CC9-564D10AC0B1B}" srcOrd="0" destOrd="0" presId="urn:microsoft.com/office/officeart/2005/8/layout/list1"/>
    <dgm:cxn modelId="{2FE709AE-3A5D-4E8C-B20F-1C27CFE63573}" type="presOf" srcId="{B6A19CFA-A9E2-4A8F-8CE9-63A9D550151E}" destId="{3E486609-D363-46DF-9749-D84B54EC482F}" srcOrd="0" destOrd="3" presId="urn:microsoft.com/office/officeart/2005/8/layout/list1"/>
    <dgm:cxn modelId="{2BBDD9B5-0A51-4704-9E65-37A68BB1CF17}" srcId="{F244A336-8569-4FE4-8C69-769A0C1BFDF1}" destId="{3757D136-BBF8-43F1-8BFB-78243B063D09}" srcOrd="0" destOrd="0" parTransId="{DB16919E-C8AD-456C-BCEE-13EF688A4791}" sibTransId="{B7DC2875-3E22-449C-AAB3-6654086BC086}"/>
    <dgm:cxn modelId="{96BB9EBB-972A-4EF2-8421-3C0773E12C67}" type="presOf" srcId="{F244A336-8569-4FE4-8C69-769A0C1BFDF1}" destId="{27C8D85F-2182-491D-94CF-ADC550388850}" srcOrd="1" destOrd="0" presId="urn:microsoft.com/office/officeart/2005/8/layout/list1"/>
    <dgm:cxn modelId="{A8DBA6C5-0156-4CF0-A90D-4F9FEFCD5411}" type="presOf" srcId="{F244A336-8569-4FE4-8C69-769A0C1BFDF1}" destId="{2B9BF9C5-9B54-469F-A178-050B606B1BB2}" srcOrd="0" destOrd="0" presId="urn:microsoft.com/office/officeart/2005/8/layout/list1"/>
    <dgm:cxn modelId="{EC1AD9E3-449A-4CFC-B13F-53CB90652F3E}" type="presOf" srcId="{23260E9B-1A26-4966-BE3A-D2712C72387B}" destId="{B313D34E-C660-434D-8B54-5BDDAA186E81}" srcOrd="0" destOrd="1" presId="urn:microsoft.com/office/officeart/2005/8/layout/list1"/>
    <dgm:cxn modelId="{573F82F5-B2F9-4445-9468-81B3AA2524D5}" srcId="{532F8077-47DE-4A36-A675-DC00088F2700}" destId="{133B8D08-4492-4A38-8F38-0E2D71D69049}" srcOrd="0" destOrd="0" parTransId="{69B3B427-592E-4D27-84E0-135DF1524D58}" sibTransId="{305A67A9-C877-4C8D-88CF-7A159BA9D115}"/>
    <dgm:cxn modelId="{9BD434FA-F5BA-4357-9D81-AD9CDA1F7038}" srcId="{F244A336-8569-4FE4-8C69-769A0C1BFDF1}" destId="{40A872B5-B31B-4CCB-B20C-3E382DC1B006}" srcOrd="1" destOrd="0" parTransId="{609C2BCD-9086-4E48-A96B-E22E29AF6F50}" sibTransId="{19E8B816-2845-4BD6-B33F-772117770734}"/>
    <dgm:cxn modelId="{06F4BDFD-1E25-47DF-8BFD-99EC37CFCFC2}" srcId="{F8A5DC77-D355-4D24-80E1-EFBABDE661DC}" destId="{532F8077-47DE-4A36-A675-DC00088F2700}" srcOrd="0" destOrd="0" parTransId="{C3F1885A-AF7E-433D-9BBA-133C3CC0ACE7}" sibTransId="{DC97AB1E-E377-4AE5-BD8D-502335809C6A}"/>
    <dgm:cxn modelId="{E451EB92-1A44-4B0D-8EB2-97E467A562E4}" type="presParOf" srcId="{403FFC97-F8C6-4346-875A-963F9F4F8DB2}" destId="{0E9CED79-DFAE-45EC-9219-2E1362B15143}" srcOrd="0" destOrd="0" presId="urn:microsoft.com/office/officeart/2005/8/layout/list1"/>
    <dgm:cxn modelId="{F6097733-A13A-44B0-9CCC-CDDE779A8EA4}" type="presParOf" srcId="{0E9CED79-DFAE-45EC-9219-2E1362B15143}" destId="{62B1E909-D77A-4433-9CC9-564D10AC0B1B}" srcOrd="0" destOrd="0" presId="urn:microsoft.com/office/officeart/2005/8/layout/list1"/>
    <dgm:cxn modelId="{A7D1D586-B99C-4ACD-B55D-5746ED92BA8B}" type="presParOf" srcId="{0E9CED79-DFAE-45EC-9219-2E1362B15143}" destId="{DFFA1F41-5620-4126-AE1B-A62B8E9EA4E2}" srcOrd="1" destOrd="0" presId="urn:microsoft.com/office/officeart/2005/8/layout/list1"/>
    <dgm:cxn modelId="{E9B17AF6-99E1-431E-B78C-E510A3E32135}" type="presParOf" srcId="{403FFC97-F8C6-4346-875A-963F9F4F8DB2}" destId="{12B50AE6-B1AD-4B45-AAE8-5D5B860E91D3}" srcOrd="1" destOrd="0" presId="urn:microsoft.com/office/officeart/2005/8/layout/list1"/>
    <dgm:cxn modelId="{73575281-3A60-45A9-B6F7-BCB6B326F92E}" type="presParOf" srcId="{403FFC97-F8C6-4346-875A-963F9F4F8DB2}" destId="{B313D34E-C660-434D-8B54-5BDDAA186E81}" srcOrd="2" destOrd="0" presId="urn:microsoft.com/office/officeart/2005/8/layout/list1"/>
    <dgm:cxn modelId="{CD935B26-B7AD-4AB1-84B2-39C7704E4CD1}" type="presParOf" srcId="{403FFC97-F8C6-4346-875A-963F9F4F8DB2}" destId="{1EFD6071-B11D-42E0-B983-6F5514739B14}" srcOrd="3" destOrd="0" presId="urn:microsoft.com/office/officeart/2005/8/layout/list1"/>
    <dgm:cxn modelId="{3C46591B-C931-4C8A-8F73-F1307F47C92A}" type="presParOf" srcId="{403FFC97-F8C6-4346-875A-963F9F4F8DB2}" destId="{098336B4-6414-4821-978B-EE88F3F049E6}" srcOrd="4" destOrd="0" presId="urn:microsoft.com/office/officeart/2005/8/layout/list1"/>
    <dgm:cxn modelId="{FF7D3DE5-3805-4C38-A8F4-B6389AF0C09E}" type="presParOf" srcId="{098336B4-6414-4821-978B-EE88F3F049E6}" destId="{2B9BF9C5-9B54-469F-A178-050B606B1BB2}" srcOrd="0" destOrd="0" presId="urn:microsoft.com/office/officeart/2005/8/layout/list1"/>
    <dgm:cxn modelId="{77FF818F-97CB-4935-8AAA-C92B81A57CBE}" type="presParOf" srcId="{098336B4-6414-4821-978B-EE88F3F049E6}" destId="{27C8D85F-2182-491D-94CF-ADC550388850}" srcOrd="1" destOrd="0" presId="urn:microsoft.com/office/officeart/2005/8/layout/list1"/>
    <dgm:cxn modelId="{A5FC64A6-C9B1-4F46-A3F7-CC9F2B672804}" type="presParOf" srcId="{403FFC97-F8C6-4346-875A-963F9F4F8DB2}" destId="{B59F33C1-D737-4752-B8BC-7A4F493545B7}" srcOrd="5" destOrd="0" presId="urn:microsoft.com/office/officeart/2005/8/layout/list1"/>
    <dgm:cxn modelId="{9433F0AF-148A-45BA-852B-361F04EA511A}" type="presParOf" srcId="{403FFC97-F8C6-4346-875A-963F9F4F8DB2}" destId="{3E486609-D363-46DF-9749-D84B54EC482F}"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50BE07B-4D12-4A5B-AB8B-DC4DEF867741}"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4920EA2B-9543-4BAD-9EC7-F6D6CC14ADBE}">
      <dgm:prSet/>
      <dgm:spPr/>
      <dgm:t>
        <a:bodyPr/>
        <a:lstStyle/>
        <a:p>
          <a:r>
            <a:rPr lang="en-US"/>
            <a:t>Traditional computing resource :</a:t>
          </a:r>
        </a:p>
      </dgm:t>
    </dgm:pt>
    <dgm:pt modelId="{8E233A35-45DA-4760-80DD-114397767B3B}" type="parTrans" cxnId="{57822A7A-644D-4A67-9A80-59E05E4C52E4}">
      <dgm:prSet/>
      <dgm:spPr/>
      <dgm:t>
        <a:bodyPr/>
        <a:lstStyle/>
        <a:p>
          <a:endParaRPr lang="en-US"/>
        </a:p>
      </dgm:t>
    </dgm:pt>
    <dgm:pt modelId="{04A492B5-D1A2-48EE-8B92-FAC1913C3418}" type="sibTrans" cxnId="{57822A7A-644D-4A67-9A80-59E05E4C52E4}">
      <dgm:prSet/>
      <dgm:spPr/>
      <dgm:t>
        <a:bodyPr/>
        <a:lstStyle/>
        <a:p>
          <a:endParaRPr lang="en-US"/>
        </a:p>
      </dgm:t>
    </dgm:pt>
    <dgm:pt modelId="{21A6F280-CFC4-4924-85FB-ABEA10B860C2}">
      <dgm:prSet/>
      <dgm:spPr/>
      <dgm:t>
        <a:bodyPr/>
        <a:lstStyle/>
        <a:p>
          <a:r>
            <a:rPr lang="en-US"/>
            <a:t>One can connect to the Internet by personal computer</a:t>
          </a:r>
        </a:p>
      </dgm:t>
    </dgm:pt>
    <dgm:pt modelId="{D6494A6D-F1CD-4CC6-AEC6-27F36207663C}" type="parTrans" cxnId="{50184B7A-7B5A-4CB7-82AA-9A6D61535B3C}">
      <dgm:prSet/>
      <dgm:spPr/>
      <dgm:t>
        <a:bodyPr/>
        <a:lstStyle/>
        <a:p>
          <a:endParaRPr lang="en-US"/>
        </a:p>
      </dgm:t>
    </dgm:pt>
    <dgm:pt modelId="{9EA0A354-3E28-4ACD-BE50-DD92952D9237}" type="sibTrans" cxnId="{50184B7A-7B5A-4CB7-82AA-9A6D61535B3C}">
      <dgm:prSet/>
      <dgm:spPr/>
      <dgm:t>
        <a:bodyPr/>
        <a:lstStyle/>
        <a:p>
          <a:endParaRPr lang="en-US"/>
        </a:p>
      </dgm:t>
    </dgm:pt>
    <dgm:pt modelId="{0021A2A5-213F-4F1E-9840-2B034D1F3622}">
      <dgm:prSet/>
      <dgm:spPr/>
      <dgm:t>
        <a:bodyPr/>
        <a:lstStyle/>
        <a:p>
          <a:r>
            <a:rPr lang="en-US"/>
            <a:t>Only personal computer can deliver reasonable computing power</a:t>
          </a:r>
        </a:p>
      </dgm:t>
    </dgm:pt>
    <dgm:pt modelId="{2E58EFDB-708A-4EFE-B8CC-FC2291C6A3ED}" type="parTrans" cxnId="{60C13B24-E270-4357-8714-C75E2C665493}">
      <dgm:prSet/>
      <dgm:spPr/>
      <dgm:t>
        <a:bodyPr/>
        <a:lstStyle/>
        <a:p>
          <a:endParaRPr lang="en-US"/>
        </a:p>
      </dgm:t>
    </dgm:pt>
    <dgm:pt modelId="{56958D88-4E8E-4AE4-BBF8-3036F0254935}" type="sibTrans" cxnId="{60C13B24-E270-4357-8714-C75E2C665493}">
      <dgm:prSet/>
      <dgm:spPr/>
      <dgm:t>
        <a:bodyPr/>
        <a:lstStyle/>
        <a:p>
          <a:endParaRPr lang="en-US"/>
        </a:p>
      </dgm:t>
    </dgm:pt>
    <dgm:pt modelId="{46AF2F01-8C35-4048-AE8E-D45859D768E8}">
      <dgm:prSet/>
      <dgm:spPr/>
      <dgm:t>
        <a:bodyPr/>
        <a:lstStyle/>
        <a:p>
          <a:r>
            <a:rPr lang="en-US" dirty="0"/>
            <a:t>Small devices cannot perform intensive computation due to their power and hardware limitation</a:t>
          </a:r>
          <a:br>
            <a:rPr lang="en-US" dirty="0"/>
          </a:br>
          <a:endParaRPr lang="en-US" dirty="0"/>
        </a:p>
      </dgm:t>
    </dgm:pt>
    <dgm:pt modelId="{3AE905CB-DA88-4399-B3C1-DC79C15A088B}" type="parTrans" cxnId="{90D87690-B27F-417F-A67A-3F132F5D61A1}">
      <dgm:prSet/>
      <dgm:spPr/>
      <dgm:t>
        <a:bodyPr/>
        <a:lstStyle/>
        <a:p>
          <a:endParaRPr lang="en-US"/>
        </a:p>
      </dgm:t>
    </dgm:pt>
    <dgm:pt modelId="{ED34C085-CA50-4EEE-BACB-714E135327E5}" type="sibTrans" cxnId="{90D87690-B27F-417F-A67A-3F132F5D61A1}">
      <dgm:prSet/>
      <dgm:spPr/>
      <dgm:t>
        <a:bodyPr/>
        <a:lstStyle/>
        <a:p>
          <a:endParaRPr lang="en-US"/>
        </a:p>
      </dgm:t>
    </dgm:pt>
    <dgm:pt modelId="{7C0BA934-198E-4D37-A47A-0BE486194E7E}">
      <dgm:prSet/>
      <dgm:spPr/>
      <dgm:t>
        <a:bodyPr/>
        <a:lstStyle/>
        <a:p>
          <a:r>
            <a:rPr lang="en-US"/>
            <a:t>Some drawbacks :</a:t>
          </a:r>
        </a:p>
      </dgm:t>
    </dgm:pt>
    <dgm:pt modelId="{DAC71D0D-4F40-4491-B576-223400E3BFB8}" type="parTrans" cxnId="{C1420005-A98A-41C8-974D-7315176DCF09}">
      <dgm:prSet/>
      <dgm:spPr/>
      <dgm:t>
        <a:bodyPr/>
        <a:lstStyle/>
        <a:p>
          <a:endParaRPr lang="en-US"/>
        </a:p>
      </dgm:t>
    </dgm:pt>
    <dgm:pt modelId="{FA16FAB1-FAB6-4B08-8465-949BD7DDB859}" type="sibTrans" cxnId="{C1420005-A98A-41C8-974D-7315176DCF09}">
      <dgm:prSet/>
      <dgm:spPr/>
      <dgm:t>
        <a:bodyPr/>
        <a:lstStyle/>
        <a:p>
          <a:endParaRPr lang="en-US"/>
        </a:p>
      </dgm:t>
    </dgm:pt>
    <dgm:pt modelId="{432F0767-1866-450C-878F-F138D6306995}">
      <dgm:prSet/>
      <dgm:spPr/>
      <dgm:t>
        <a:bodyPr/>
        <a:lstStyle/>
        <a:p>
          <a:r>
            <a:rPr lang="en-US"/>
            <a:t>Computing power is not portable</a:t>
          </a:r>
        </a:p>
      </dgm:t>
    </dgm:pt>
    <dgm:pt modelId="{BB74A46F-845E-4A3A-893C-8065D9583188}" type="parTrans" cxnId="{992D0CB5-9CDC-4851-B7A6-7E7534B144B9}">
      <dgm:prSet/>
      <dgm:spPr/>
      <dgm:t>
        <a:bodyPr/>
        <a:lstStyle/>
        <a:p>
          <a:endParaRPr lang="en-US"/>
        </a:p>
      </dgm:t>
    </dgm:pt>
    <dgm:pt modelId="{56408694-0D26-4488-958D-C5EF99C9DB30}" type="sibTrans" cxnId="{992D0CB5-9CDC-4851-B7A6-7E7534B144B9}">
      <dgm:prSet/>
      <dgm:spPr/>
      <dgm:t>
        <a:bodyPr/>
        <a:lstStyle/>
        <a:p>
          <a:endParaRPr lang="en-US"/>
        </a:p>
      </dgm:t>
    </dgm:pt>
    <dgm:pt modelId="{8D5B42E4-7A70-4FB3-9BED-07839584BFD5}">
      <dgm:prSet/>
      <dgm:spPr/>
      <dgm:t>
        <a:bodyPr/>
        <a:lstStyle/>
        <a:p>
          <a:r>
            <a:rPr lang="en-US"/>
            <a:t>Small devices can only perform simplified works</a:t>
          </a:r>
        </a:p>
      </dgm:t>
    </dgm:pt>
    <dgm:pt modelId="{7353BBE8-558D-43AA-A4B6-DDD448AB0EA2}" type="parTrans" cxnId="{79330E86-3DFC-4C55-B0F0-C45FE3F01BEB}">
      <dgm:prSet/>
      <dgm:spPr/>
      <dgm:t>
        <a:bodyPr/>
        <a:lstStyle/>
        <a:p>
          <a:endParaRPr lang="en-US"/>
        </a:p>
      </dgm:t>
    </dgm:pt>
    <dgm:pt modelId="{B9C59A21-9318-4B85-9558-CC44185E775A}" type="sibTrans" cxnId="{79330E86-3DFC-4C55-B0F0-C45FE3F01BEB}">
      <dgm:prSet/>
      <dgm:spPr/>
      <dgm:t>
        <a:bodyPr/>
        <a:lstStyle/>
        <a:p>
          <a:endParaRPr lang="en-US"/>
        </a:p>
      </dgm:t>
    </dgm:pt>
    <dgm:pt modelId="{F9D1792A-422C-489E-98B9-E372B3842703}" type="pres">
      <dgm:prSet presAssocID="{F50BE07B-4D12-4A5B-AB8B-DC4DEF867741}" presName="linear" presStyleCnt="0">
        <dgm:presLayoutVars>
          <dgm:animLvl val="lvl"/>
          <dgm:resizeHandles val="exact"/>
        </dgm:presLayoutVars>
      </dgm:prSet>
      <dgm:spPr/>
    </dgm:pt>
    <dgm:pt modelId="{5BA83800-142B-4D2A-B710-01192C42485E}" type="pres">
      <dgm:prSet presAssocID="{4920EA2B-9543-4BAD-9EC7-F6D6CC14ADBE}" presName="parentText" presStyleLbl="node1" presStyleIdx="0" presStyleCnt="2">
        <dgm:presLayoutVars>
          <dgm:chMax val="0"/>
          <dgm:bulletEnabled val="1"/>
        </dgm:presLayoutVars>
      </dgm:prSet>
      <dgm:spPr/>
    </dgm:pt>
    <dgm:pt modelId="{B7D21EBA-624D-4F5B-AE67-994E7919D226}" type="pres">
      <dgm:prSet presAssocID="{4920EA2B-9543-4BAD-9EC7-F6D6CC14ADBE}" presName="childText" presStyleLbl="revTx" presStyleIdx="0" presStyleCnt="2">
        <dgm:presLayoutVars>
          <dgm:bulletEnabled val="1"/>
        </dgm:presLayoutVars>
      </dgm:prSet>
      <dgm:spPr/>
    </dgm:pt>
    <dgm:pt modelId="{9B6744CA-ECB1-4239-8DC0-7DEF3DD35C81}" type="pres">
      <dgm:prSet presAssocID="{7C0BA934-198E-4D37-A47A-0BE486194E7E}" presName="parentText" presStyleLbl="node1" presStyleIdx="1" presStyleCnt="2">
        <dgm:presLayoutVars>
          <dgm:chMax val="0"/>
          <dgm:bulletEnabled val="1"/>
        </dgm:presLayoutVars>
      </dgm:prSet>
      <dgm:spPr/>
    </dgm:pt>
    <dgm:pt modelId="{14BBAF7F-4424-4092-800C-64568CFA0F0C}" type="pres">
      <dgm:prSet presAssocID="{7C0BA934-198E-4D37-A47A-0BE486194E7E}" presName="childText" presStyleLbl="revTx" presStyleIdx="1" presStyleCnt="2">
        <dgm:presLayoutVars>
          <dgm:bulletEnabled val="1"/>
        </dgm:presLayoutVars>
      </dgm:prSet>
      <dgm:spPr/>
    </dgm:pt>
  </dgm:ptLst>
  <dgm:cxnLst>
    <dgm:cxn modelId="{C1420005-A98A-41C8-974D-7315176DCF09}" srcId="{F50BE07B-4D12-4A5B-AB8B-DC4DEF867741}" destId="{7C0BA934-198E-4D37-A47A-0BE486194E7E}" srcOrd="1" destOrd="0" parTransId="{DAC71D0D-4F40-4491-B576-223400E3BFB8}" sibTransId="{FA16FAB1-FAB6-4B08-8465-949BD7DDB859}"/>
    <dgm:cxn modelId="{D2994D18-0B8C-462A-B890-00DDD224F3D4}" type="presOf" srcId="{4920EA2B-9543-4BAD-9EC7-F6D6CC14ADBE}" destId="{5BA83800-142B-4D2A-B710-01192C42485E}" srcOrd="0" destOrd="0" presId="urn:microsoft.com/office/officeart/2005/8/layout/vList2"/>
    <dgm:cxn modelId="{60C13B24-E270-4357-8714-C75E2C665493}" srcId="{4920EA2B-9543-4BAD-9EC7-F6D6CC14ADBE}" destId="{0021A2A5-213F-4F1E-9840-2B034D1F3622}" srcOrd="1" destOrd="0" parTransId="{2E58EFDB-708A-4EFE-B8CC-FC2291C6A3ED}" sibTransId="{56958D88-4E8E-4AE4-BBF8-3036F0254935}"/>
    <dgm:cxn modelId="{48D28933-E8E6-48FB-970B-C8BF0ECEFE19}" type="presOf" srcId="{8D5B42E4-7A70-4FB3-9BED-07839584BFD5}" destId="{14BBAF7F-4424-4092-800C-64568CFA0F0C}" srcOrd="0" destOrd="1" presId="urn:microsoft.com/office/officeart/2005/8/layout/vList2"/>
    <dgm:cxn modelId="{BEAE616C-CB48-4C6C-9B30-E13AB6CFBC07}" type="presOf" srcId="{46AF2F01-8C35-4048-AE8E-D45859D768E8}" destId="{B7D21EBA-624D-4F5B-AE67-994E7919D226}" srcOrd="0" destOrd="2" presId="urn:microsoft.com/office/officeart/2005/8/layout/vList2"/>
    <dgm:cxn modelId="{D9E6C458-9223-4902-ACEB-94EA9A1CC4F1}" type="presOf" srcId="{7C0BA934-198E-4D37-A47A-0BE486194E7E}" destId="{9B6744CA-ECB1-4239-8DC0-7DEF3DD35C81}" srcOrd="0" destOrd="0" presId="urn:microsoft.com/office/officeart/2005/8/layout/vList2"/>
    <dgm:cxn modelId="{ECBA2B59-1954-4D85-AA2A-1115F128BE2E}" type="presOf" srcId="{0021A2A5-213F-4F1E-9840-2B034D1F3622}" destId="{B7D21EBA-624D-4F5B-AE67-994E7919D226}" srcOrd="0" destOrd="1" presId="urn:microsoft.com/office/officeart/2005/8/layout/vList2"/>
    <dgm:cxn modelId="{57822A7A-644D-4A67-9A80-59E05E4C52E4}" srcId="{F50BE07B-4D12-4A5B-AB8B-DC4DEF867741}" destId="{4920EA2B-9543-4BAD-9EC7-F6D6CC14ADBE}" srcOrd="0" destOrd="0" parTransId="{8E233A35-45DA-4760-80DD-114397767B3B}" sibTransId="{04A492B5-D1A2-48EE-8B92-FAC1913C3418}"/>
    <dgm:cxn modelId="{50184B7A-7B5A-4CB7-82AA-9A6D61535B3C}" srcId="{4920EA2B-9543-4BAD-9EC7-F6D6CC14ADBE}" destId="{21A6F280-CFC4-4924-85FB-ABEA10B860C2}" srcOrd="0" destOrd="0" parTransId="{D6494A6D-F1CD-4CC6-AEC6-27F36207663C}" sibTransId="{9EA0A354-3E28-4ACD-BE50-DD92952D9237}"/>
    <dgm:cxn modelId="{9A749A7C-942D-4093-8C6E-A1F9FCA47F23}" type="presOf" srcId="{432F0767-1866-450C-878F-F138D6306995}" destId="{14BBAF7F-4424-4092-800C-64568CFA0F0C}" srcOrd="0" destOrd="0" presId="urn:microsoft.com/office/officeart/2005/8/layout/vList2"/>
    <dgm:cxn modelId="{79330E86-3DFC-4C55-B0F0-C45FE3F01BEB}" srcId="{7C0BA934-198E-4D37-A47A-0BE486194E7E}" destId="{8D5B42E4-7A70-4FB3-9BED-07839584BFD5}" srcOrd="1" destOrd="0" parTransId="{7353BBE8-558D-43AA-A4B6-DDD448AB0EA2}" sibTransId="{B9C59A21-9318-4B85-9558-CC44185E775A}"/>
    <dgm:cxn modelId="{90D87690-B27F-417F-A67A-3F132F5D61A1}" srcId="{4920EA2B-9543-4BAD-9EC7-F6D6CC14ADBE}" destId="{46AF2F01-8C35-4048-AE8E-D45859D768E8}" srcOrd="2" destOrd="0" parTransId="{3AE905CB-DA88-4399-B3C1-DC79C15A088B}" sibTransId="{ED34C085-CA50-4EEE-BACB-714E135327E5}"/>
    <dgm:cxn modelId="{72E86391-0372-4C0F-815B-A2609B474178}" type="presOf" srcId="{F50BE07B-4D12-4A5B-AB8B-DC4DEF867741}" destId="{F9D1792A-422C-489E-98B9-E372B3842703}" srcOrd="0" destOrd="0" presId="urn:microsoft.com/office/officeart/2005/8/layout/vList2"/>
    <dgm:cxn modelId="{A94AD8B1-904F-4235-80D6-5DC5680399B9}" type="presOf" srcId="{21A6F280-CFC4-4924-85FB-ABEA10B860C2}" destId="{B7D21EBA-624D-4F5B-AE67-994E7919D226}" srcOrd="0" destOrd="0" presId="urn:microsoft.com/office/officeart/2005/8/layout/vList2"/>
    <dgm:cxn modelId="{992D0CB5-9CDC-4851-B7A6-7E7534B144B9}" srcId="{7C0BA934-198E-4D37-A47A-0BE486194E7E}" destId="{432F0767-1866-450C-878F-F138D6306995}" srcOrd="0" destOrd="0" parTransId="{BB74A46F-845E-4A3A-893C-8065D9583188}" sibTransId="{56408694-0D26-4488-958D-C5EF99C9DB30}"/>
    <dgm:cxn modelId="{00D6DC5C-91F3-4D48-BCCE-0FA8C3FB2CC6}" type="presParOf" srcId="{F9D1792A-422C-489E-98B9-E372B3842703}" destId="{5BA83800-142B-4D2A-B710-01192C42485E}" srcOrd="0" destOrd="0" presId="urn:microsoft.com/office/officeart/2005/8/layout/vList2"/>
    <dgm:cxn modelId="{00442123-EB70-4CBD-AEAD-0E48F0581205}" type="presParOf" srcId="{F9D1792A-422C-489E-98B9-E372B3842703}" destId="{B7D21EBA-624D-4F5B-AE67-994E7919D226}" srcOrd="1" destOrd="0" presId="urn:microsoft.com/office/officeart/2005/8/layout/vList2"/>
    <dgm:cxn modelId="{CA5981CF-3FBF-4413-9C71-D36E735AA15E}" type="presParOf" srcId="{F9D1792A-422C-489E-98B9-E372B3842703}" destId="{9B6744CA-ECB1-4239-8DC0-7DEF3DD35C81}" srcOrd="2" destOrd="0" presId="urn:microsoft.com/office/officeart/2005/8/layout/vList2"/>
    <dgm:cxn modelId="{81692CB5-031A-4EEE-8D87-24FB34D85A85}" type="presParOf" srcId="{F9D1792A-422C-489E-98B9-E372B3842703}" destId="{14BBAF7F-4424-4092-800C-64568CFA0F0C}"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CAF64E4-201B-4251-9203-33D8D86D7F44}"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FAE0F4CA-92DF-41A8-AE2C-77D424CFBB78}">
      <dgm:prSet/>
      <dgm:spPr/>
      <dgm:t>
        <a:bodyPr/>
        <a:lstStyle/>
        <a:p>
          <a:r>
            <a:rPr lang="en-US"/>
            <a:t>Devices collaborate with Cloud services :</a:t>
          </a:r>
        </a:p>
      </dgm:t>
    </dgm:pt>
    <dgm:pt modelId="{0ADFCF42-3A56-452C-A2F4-C38262105427}" type="parTrans" cxnId="{743B9A4C-79E1-4F83-B8C2-34AF4EE7F145}">
      <dgm:prSet/>
      <dgm:spPr/>
      <dgm:t>
        <a:bodyPr/>
        <a:lstStyle/>
        <a:p>
          <a:endParaRPr lang="en-US"/>
        </a:p>
      </dgm:t>
    </dgm:pt>
    <dgm:pt modelId="{1EBF8503-F4A3-4BC6-93E5-8529BE278083}" type="sibTrans" cxnId="{743B9A4C-79E1-4F83-B8C2-34AF4EE7F145}">
      <dgm:prSet/>
      <dgm:spPr/>
      <dgm:t>
        <a:bodyPr/>
        <a:lstStyle/>
        <a:p>
          <a:endParaRPr lang="en-US"/>
        </a:p>
      </dgm:t>
    </dgm:pt>
    <dgm:pt modelId="{76791703-105A-4B1C-9A49-4990FB95C453}">
      <dgm:prSet/>
      <dgm:spPr/>
      <dgm:t>
        <a:bodyPr/>
        <a:lstStyle/>
        <a:p>
          <a:r>
            <a:rPr lang="en-US"/>
            <a:t>Device connects to the Internet through wireless network</a:t>
          </a:r>
        </a:p>
      </dgm:t>
    </dgm:pt>
    <dgm:pt modelId="{60071C30-1CD1-4680-96E0-E48DB7AF5B2A}" type="parTrans" cxnId="{7EB2BB50-269A-4694-9CDD-DC985A50397F}">
      <dgm:prSet/>
      <dgm:spPr/>
      <dgm:t>
        <a:bodyPr/>
        <a:lstStyle/>
        <a:p>
          <a:endParaRPr lang="en-US"/>
        </a:p>
      </dgm:t>
    </dgm:pt>
    <dgm:pt modelId="{5CA5DDC8-2784-4A23-BC9F-5DBDE8849DB5}" type="sibTrans" cxnId="{7EB2BB50-269A-4694-9CDD-DC985A50397F}">
      <dgm:prSet/>
      <dgm:spPr/>
      <dgm:t>
        <a:bodyPr/>
        <a:lstStyle/>
        <a:p>
          <a:endParaRPr lang="en-US"/>
        </a:p>
      </dgm:t>
    </dgm:pt>
    <dgm:pt modelId="{BA535269-43D7-4786-A213-FB0BBDF458DB}">
      <dgm:prSet/>
      <dgm:spPr/>
      <dgm:t>
        <a:bodyPr/>
        <a:lstStyle/>
        <a:p>
          <a:r>
            <a:rPr lang="en-US"/>
            <a:t>Device accesses cloud services through web service interface</a:t>
          </a:r>
        </a:p>
      </dgm:t>
    </dgm:pt>
    <dgm:pt modelId="{BEEBCA50-8B52-4786-970A-642704BF514E}" type="parTrans" cxnId="{EC716DE7-458F-4462-9373-523232D89070}">
      <dgm:prSet/>
      <dgm:spPr/>
      <dgm:t>
        <a:bodyPr/>
        <a:lstStyle/>
        <a:p>
          <a:endParaRPr lang="en-US"/>
        </a:p>
      </dgm:t>
    </dgm:pt>
    <dgm:pt modelId="{704B1D52-05BB-41DE-B1C5-08C3B55E69D9}" type="sibTrans" cxnId="{EC716DE7-458F-4462-9373-523232D89070}">
      <dgm:prSet/>
      <dgm:spPr/>
      <dgm:t>
        <a:bodyPr/>
        <a:lstStyle/>
        <a:p>
          <a:endParaRPr lang="en-US"/>
        </a:p>
      </dgm:t>
    </dgm:pt>
    <dgm:pt modelId="{29FD9DB3-4880-4889-B180-C7FA8A712C2A}">
      <dgm:prSet/>
      <dgm:spPr/>
      <dgm:t>
        <a:bodyPr/>
        <a:lstStyle/>
        <a:p>
          <a:r>
            <a:rPr lang="en-US"/>
            <a:t>Device sends computing incentive jobs into cloud and wait for results</a:t>
          </a:r>
          <a:br>
            <a:rPr lang="en-US"/>
          </a:br>
          <a:endParaRPr lang="en-US"/>
        </a:p>
      </dgm:t>
    </dgm:pt>
    <dgm:pt modelId="{75B8996C-37AE-4E78-9852-E9499454F851}" type="parTrans" cxnId="{ECAF5F9F-E328-48F9-BFD5-EFD263C6D426}">
      <dgm:prSet/>
      <dgm:spPr/>
      <dgm:t>
        <a:bodyPr/>
        <a:lstStyle/>
        <a:p>
          <a:endParaRPr lang="en-US"/>
        </a:p>
      </dgm:t>
    </dgm:pt>
    <dgm:pt modelId="{E0C20BE6-806E-475F-90B9-B52DC5A00A30}" type="sibTrans" cxnId="{ECAF5F9F-E328-48F9-BFD5-EFD263C6D426}">
      <dgm:prSet/>
      <dgm:spPr/>
      <dgm:t>
        <a:bodyPr/>
        <a:lstStyle/>
        <a:p>
          <a:endParaRPr lang="en-US"/>
        </a:p>
      </dgm:t>
    </dgm:pt>
    <dgm:pt modelId="{383C6FCC-30EE-480A-8257-3647FF122C95}">
      <dgm:prSet/>
      <dgm:spPr/>
      <dgm:t>
        <a:bodyPr/>
        <a:lstStyle/>
        <a:p>
          <a:r>
            <a:rPr lang="en-US"/>
            <a:t>Some benefits :</a:t>
          </a:r>
        </a:p>
      </dgm:t>
    </dgm:pt>
    <dgm:pt modelId="{B7076B33-2F1B-4213-88CA-B9198FBA1FD4}" type="parTrans" cxnId="{4454D149-010E-4267-8BF0-EF811D243BF7}">
      <dgm:prSet/>
      <dgm:spPr/>
      <dgm:t>
        <a:bodyPr/>
        <a:lstStyle/>
        <a:p>
          <a:endParaRPr lang="en-US"/>
        </a:p>
      </dgm:t>
    </dgm:pt>
    <dgm:pt modelId="{1A97C1E4-C2CB-4970-A4AF-E6F95F6C1EF2}" type="sibTrans" cxnId="{4454D149-010E-4267-8BF0-EF811D243BF7}">
      <dgm:prSet/>
      <dgm:spPr/>
      <dgm:t>
        <a:bodyPr/>
        <a:lstStyle/>
        <a:p>
          <a:endParaRPr lang="en-US"/>
        </a:p>
      </dgm:t>
    </dgm:pt>
    <dgm:pt modelId="{BCF398AC-E7A2-4A78-867D-5DA14D3358DC}">
      <dgm:prSet/>
      <dgm:spPr/>
      <dgm:t>
        <a:bodyPr/>
        <a:lstStyle/>
        <a:p>
          <a:r>
            <a:rPr lang="en-US"/>
            <a:t>User can easily access cloud service through small devices</a:t>
          </a:r>
        </a:p>
      </dgm:t>
    </dgm:pt>
    <dgm:pt modelId="{EFAF6F72-F1E9-47B3-BCD6-B07015802D32}" type="parTrans" cxnId="{19A0D9E9-5041-4243-A2F2-9E3199748FCA}">
      <dgm:prSet/>
      <dgm:spPr/>
      <dgm:t>
        <a:bodyPr/>
        <a:lstStyle/>
        <a:p>
          <a:endParaRPr lang="en-US"/>
        </a:p>
      </dgm:t>
    </dgm:pt>
    <dgm:pt modelId="{CA29E712-2707-4651-9626-68AAB8488D06}" type="sibTrans" cxnId="{19A0D9E9-5041-4243-A2F2-9E3199748FCA}">
      <dgm:prSet/>
      <dgm:spPr/>
      <dgm:t>
        <a:bodyPr/>
        <a:lstStyle/>
        <a:p>
          <a:endParaRPr lang="en-US"/>
        </a:p>
      </dgm:t>
    </dgm:pt>
    <dgm:pt modelId="{21C1531B-DE8E-4FD5-BC8E-A544FCA6320D}">
      <dgm:prSet/>
      <dgm:spPr/>
      <dgm:t>
        <a:bodyPr/>
        <a:lstStyle/>
        <a:p>
          <a:r>
            <a:rPr lang="en-US"/>
            <a:t>User can access almost unlimited computing power anywhere</a:t>
          </a:r>
        </a:p>
      </dgm:t>
    </dgm:pt>
    <dgm:pt modelId="{E705322F-7F93-4D44-B544-B6FAAA553E0A}" type="parTrans" cxnId="{F4F8BC1B-D94F-4166-B70E-09C290BDB52D}">
      <dgm:prSet/>
      <dgm:spPr/>
      <dgm:t>
        <a:bodyPr/>
        <a:lstStyle/>
        <a:p>
          <a:endParaRPr lang="en-US"/>
        </a:p>
      </dgm:t>
    </dgm:pt>
    <dgm:pt modelId="{5BD38F92-5D0C-4A97-A218-105489A07919}" type="sibTrans" cxnId="{F4F8BC1B-D94F-4166-B70E-09C290BDB52D}">
      <dgm:prSet/>
      <dgm:spPr/>
      <dgm:t>
        <a:bodyPr/>
        <a:lstStyle/>
        <a:p>
          <a:endParaRPr lang="en-US"/>
        </a:p>
      </dgm:t>
    </dgm:pt>
    <dgm:pt modelId="{EE299B0C-1107-4E93-B233-CDDB4793D17A}">
      <dgm:prSet/>
      <dgm:spPr/>
      <dgm:t>
        <a:bodyPr/>
        <a:lstStyle/>
        <a:p>
          <a:r>
            <a:rPr lang="en-US"/>
            <a:t>Small devices can be intelligently managed through cloud</a:t>
          </a:r>
        </a:p>
      </dgm:t>
    </dgm:pt>
    <dgm:pt modelId="{05E26445-F2A8-4156-9F15-D64C812840DE}" type="parTrans" cxnId="{14395EEA-3FEC-4BC0-8553-FAD31A90D8C8}">
      <dgm:prSet/>
      <dgm:spPr/>
      <dgm:t>
        <a:bodyPr/>
        <a:lstStyle/>
        <a:p>
          <a:endParaRPr lang="en-US"/>
        </a:p>
      </dgm:t>
    </dgm:pt>
    <dgm:pt modelId="{54041569-2895-49C5-A2A5-15E5857A4557}" type="sibTrans" cxnId="{14395EEA-3FEC-4BC0-8553-FAD31A90D8C8}">
      <dgm:prSet/>
      <dgm:spPr/>
      <dgm:t>
        <a:bodyPr/>
        <a:lstStyle/>
        <a:p>
          <a:endParaRPr lang="en-US"/>
        </a:p>
      </dgm:t>
    </dgm:pt>
    <dgm:pt modelId="{DFD88D00-E969-46B8-B18E-E5061492913B}" type="pres">
      <dgm:prSet presAssocID="{FCAF64E4-201B-4251-9203-33D8D86D7F44}" presName="linear" presStyleCnt="0">
        <dgm:presLayoutVars>
          <dgm:animLvl val="lvl"/>
          <dgm:resizeHandles val="exact"/>
        </dgm:presLayoutVars>
      </dgm:prSet>
      <dgm:spPr/>
    </dgm:pt>
    <dgm:pt modelId="{20BA190D-96B6-4ADA-B103-6A68F7567FFE}" type="pres">
      <dgm:prSet presAssocID="{FAE0F4CA-92DF-41A8-AE2C-77D424CFBB78}" presName="parentText" presStyleLbl="node1" presStyleIdx="0" presStyleCnt="2">
        <dgm:presLayoutVars>
          <dgm:chMax val="0"/>
          <dgm:bulletEnabled val="1"/>
        </dgm:presLayoutVars>
      </dgm:prSet>
      <dgm:spPr/>
    </dgm:pt>
    <dgm:pt modelId="{9DEA317E-6718-4AA9-BDDD-E085B49996F2}" type="pres">
      <dgm:prSet presAssocID="{FAE0F4CA-92DF-41A8-AE2C-77D424CFBB78}" presName="childText" presStyleLbl="revTx" presStyleIdx="0" presStyleCnt="2">
        <dgm:presLayoutVars>
          <dgm:bulletEnabled val="1"/>
        </dgm:presLayoutVars>
      </dgm:prSet>
      <dgm:spPr/>
    </dgm:pt>
    <dgm:pt modelId="{FAFAA344-D4A6-4255-A530-E84414E53EB2}" type="pres">
      <dgm:prSet presAssocID="{383C6FCC-30EE-480A-8257-3647FF122C95}" presName="parentText" presStyleLbl="node1" presStyleIdx="1" presStyleCnt="2">
        <dgm:presLayoutVars>
          <dgm:chMax val="0"/>
          <dgm:bulletEnabled val="1"/>
        </dgm:presLayoutVars>
      </dgm:prSet>
      <dgm:spPr/>
    </dgm:pt>
    <dgm:pt modelId="{BFD12D27-605B-4787-9075-D8A01205DD82}" type="pres">
      <dgm:prSet presAssocID="{383C6FCC-30EE-480A-8257-3647FF122C95}" presName="childText" presStyleLbl="revTx" presStyleIdx="1" presStyleCnt="2">
        <dgm:presLayoutVars>
          <dgm:bulletEnabled val="1"/>
        </dgm:presLayoutVars>
      </dgm:prSet>
      <dgm:spPr/>
    </dgm:pt>
  </dgm:ptLst>
  <dgm:cxnLst>
    <dgm:cxn modelId="{F4F8BC1B-D94F-4166-B70E-09C290BDB52D}" srcId="{383C6FCC-30EE-480A-8257-3647FF122C95}" destId="{21C1531B-DE8E-4FD5-BC8E-A544FCA6320D}" srcOrd="1" destOrd="0" parTransId="{E705322F-7F93-4D44-B544-B6FAAA553E0A}" sibTransId="{5BD38F92-5D0C-4A97-A218-105489A07919}"/>
    <dgm:cxn modelId="{54C0F040-C45A-4749-AE8C-9678118DECC0}" type="presOf" srcId="{383C6FCC-30EE-480A-8257-3647FF122C95}" destId="{FAFAA344-D4A6-4255-A530-E84414E53EB2}" srcOrd="0" destOrd="0" presId="urn:microsoft.com/office/officeart/2005/8/layout/vList2"/>
    <dgm:cxn modelId="{C5CCE943-2D87-4521-B87B-1091059B14D4}" type="presOf" srcId="{29FD9DB3-4880-4889-B180-C7FA8A712C2A}" destId="{9DEA317E-6718-4AA9-BDDD-E085B49996F2}" srcOrd="0" destOrd="2" presId="urn:microsoft.com/office/officeart/2005/8/layout/vList2"/>
    <dgm:cxn modelId="{4454D149-010E-4267-8BF0-EF811D243BF7}" srcId="{FCAF64E4-201B-4251-9203-33D8D86D7F44}" destId="{383C6FCC-30EE-480A-8257-3647FF122C95}" srcOrd="1" destOrd="0" parTransId="{B7076B33-2F1B-4213-88CA-B9198FBA1FD4}" sibTransId="{1A97C1E4-C2CB-4970-A4AF-E6F95F6C1EF2}"/>
    <dgm:cxn modelId="{743B9A4C-79E1-4F83-B8C2-34AF4EE7F145}" srcId="{FCAF64E4-201B-4251-9203-33D8D86D7F44}" destId="{FAE0F4CA-92DF-41A8-AE2C-77D424CFBB78}" srcOrd="0" destOrd="0" parTransId="{0ADFCF42-3A56-452C-A2F4-C38262105427}" sibTransId="{1EBF8503-F4A3-4BC6-93E5-8529BE278083}"/>
    <dgm:cxn modelId="{7EB2BB50-269A-4694-9CDD-DC985A50397F}" srcId="{FAE0F4CA-92DF-41A8-AE2C-77D424CFBB78}" destId="{76791703-105A-4B1C-9A49-4990FB95C453}" srcOrd="0" destOrd="0" parTransId="{60071C30-1CD1-4680-96E0-E48DB7AF5B2A}" sibTransId="{5CA5DDC8-2784-4A23-BC9F-5DBDE8849DB5}"/>
    <dgm:cxn modelId="{034C5384-90C3-430F-90CB-FB6AD7E8801F}" type="presOf" srcId="{BA535269-43D7-4786-A213-FB0BBDF458DB}" destId="{9DEA317E-6718-4AA9-BDDD-E085B49996F2}" srcOrd="0" destOrd="1" presId="urn:microsoft.com/office/officeart/2005/8/layout/vList2"/>
    <dgm:cxn modelId="{6114DB92-DCD8-4441-8902-BE52BB2EE321}" type="presOf" srcId="{76791703-105A-4B1C-9A49-4990FB95C453}" destId="{9DEA317E-6718-4AA9-BDDD-E085B49996F2}" srcOrd="0" destOrd="0" presId="urn:microsoft.com/office/officeart/2005/8/layout/vList2"/>
    <dgm:cxn modelId="{ECAF5F9F-E328-48F9-BFD5-EFD263C6D426}" srcId="{FAE0F4CA-92DF-41A8-AE2C-77D424CFBB78}" destId="{29FD9DB3-4880-4889-B180-C7FA8A712C2A}" srcOrd="2" destOrd="0" parTransId="{75B8996C-37AE-4E78-9852-E9499454F851}" sibTransId="{E0C20BE6-806E-475F-90B9-B52DC5A00A30}"/>
    <dgm:cxn modelId="{156915B4-4114-4676-B912-015C95762709}" type="presOf" srcId="{FAE0F4CA-92DF-41A8-AE2C-77D424CFBB78}" destId="{20BA190D-96B6-4ADA-B103-6A68F7567FFE}" srcOrd="0" destOrd="0" presId="urn:microsoft.com/office/officeart/2005/8/layout/vList2"/>
    <dgm:cxn modelId="{F4BF99B4-94F8-4A6D-A915-73F6F9D561BA}" type="presOf" srcId="{21C1531B-DE8E-4FD5-BC8E-A544FCA6320D}" destId="{BFD12D27-605B-4787-9075-D8A01205DD82}" srcOrd="0" destOrd="1" presId="urn:microsoft.com/office/officeart/2005/8/layout/vList2"/>
    <dgm:cxn modelId="{EF373DB6-8DE7-4C27-9548-AE0D6AC2B43F}" type="presOf" srcId="{FCAF64E4-201B-4251-9203-33D8D86D7F44}" destId="{DFD88D00-E969-46B8-B18E-E5061492913B}" srcOrd="0" destOrd="0" presId="urn:microsoft.com/office/officeart/2005/8/layout/vList2"/>
    <dgm:cxn modelId="{4E7F42D8-6687-4ED4-B7FA-5E3426BDF73A}" type="presOf" srcId="{EE299B0C-1107-4E93-B233-CDDB4793D17A}" destId="{BFD12D27-605B-4787-9075-D8A01205DD82}" srcOrd="0" destOrd="2" presId="urn:microsoft.com/office/officeart/2005/8/layout/vList2"/>
    <dgm:cxn modelId="{EC716DE7-458F-4462-9373-523232D89070}" srcId="{FAE0F4CA-92DF-41A8-AE2C-77D424CFBB78}" destId="{BA535269-43D7-4786-A213-FB0BBDF458DB}" srcOrd="1" destOrd="0" parTransId="{BEEBCA50-8B52-4786-970A-642704BF514E}" sibTransId="{704B1D52-05BB-41DE-B1C5-08C3B55E69D9}"/>
    <dgm:cxn modelId="{19A0D9E9-5041-4243-A2F2-9E3199748FCA}" srcId="{383C6FCC-30EE-480A-8257-3647FF122C95}" destId="{BCF398AC-E7A2-4A78-867D-5DA14D3358DC}" srcOrd="0" destOrd="0" parTransId="{EFAF6F72-F1E9-47B3-BCD6-B07015802D32}" sibTransId="{CA29E712-2707-4651-9626-68AAB8488D06}"/>
    <dgm:cxn modelId="{14395EEA-3FEC-4BC0-8553-FAD31A90D8C8}" srcId="{383C6FCC-30EE-480A-8257-3647FF122C95}" destId="{EE299B0C-1107-4E93-B233-CDDB4793D17A}" srcOrd="2" destOrd="0" parTransId="{05E26445-F2A8-4156-9F15-D64C812840DE}" sibTransId="{54041569-2895-49C5-A2A5-15E5857A4557}"/>
    <dgm:cxn modelId="{6782DEFE-8EA2-413C-B984-E04CA0309BA0}" type="presOf" srcId="{BCF398AC-E7A2-4A78-867D-5DA14D3358DC}" destId="{BFD12D27-605B-4787-9075-D8A01205DD82}" srcOrd="0" destOrd="0" presId="urn:microsoft.com/office/officeart/2005/8/layout/vList2"/>
    <dgm:cxn modelId="{8117B713-5EBB-48E0-BA70-454FDF5ACC3D}" type="presParOf" srcId="{DFD88D00-E969-46B8-B18E-E5061492913B}" destId="{20BA190D-96B6-4ADA-B103-6A68F7567FFE}" srcOrd="0" destOrd="0" presId="urn:microsoft.com/office/officeart/2005/8/layout/vList2"/>
    <dgm:cxn modelId="{993DDBC2-0D66-441D-A240-AE897F4BBA7E}" type="presParOf" srcId="{DFD88D00-E969-46B8-B18E-E5061492913B}" destId="{9DEA317E-6718-4AA9-BDDD-E085B49996F2}" srcOrd="1" destOrd="0" presId="urn:microsoft.com/office/officeart/2005/8/layout/vList2"/>
    <dgm:cxn modelId="{67F5029C-A9B1-4971-AE9D-AE74B87AC26D}" type="presParOf" srcId="{DFD88D00-E969-46B8-B18E-E5061492913B}" destId="{FAFAA344-D4A6-4255-A530-E84414E53EB2}" srcOrd="2" destOrd="0" presId="urn:microsoft.com/office/officeart/2005/8/layout/vList2"/>
    <dgm:cxn modelId="{7B85BD25-B3E2-4C1C-848C-4FEFB6641ABA}" type="presParOf" srcId="{DFD88D00-E969-46B8-B18E-E5061492913B}" destId="{BFD12D27-605B-4787-9075-D8A01205DD82}"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DDAD44-1428-4663-B923-220B47A7D300}" type="doc">
      <dgm:prSet loTypeId="urn:microsoft.com/office/officeart/2005/8/layout/vList5" loCatId="list" qsTypeId="urn:microsoft.com/office/officeart/2005/8/quickstyle/simple1" qsCatId="simple" csTypeId="urn:microsoft.com/office/officeart/2005/8/colors/colorful3" csCatId="colorful" phldr="1"/>
      <dgm:spPr/>
      <dgm:t>
        <a:bodyPr/>
        <a:lstStyle/>
        <a:p>
          <a:endParaRPr lang="en-US"/>
        </a:p>
      </dgm:t>
    </dgm:pt>
    <dgm:pt modelId="{397DD4E3-23C5-42E2-BBB5-FC5D8D6C3E99}">
      <dgm:prSet phldrT="[Text]"/>
      <dgm:spPr/>
      <dgm:t>
        <a:bodyPr/>
        <a:lstStyle/>
        <a:p>
          <a:r>
            <a:rPr lang="en-US" dirty="0"/>
            <a:t>SaaS</a:t>
          </a:r>
        </a:p>
      </dgm:t>
    </dgm:pt>
    <dgm:pt modelId="{D49D522B-ED75-4600-8CBD-0CE59660FDC2}" type="parTrans" cxnId="{6C523889-EA73-4873-B552-ABA9D60FF3B8}">
      <dgm:prSet/>
      <dgm:spPr/>
      <dgm:t>
        <a:bodyPr/>
        <a:lstStyle/>
        <a:p>
          <a:endParaRPr lang="en-US"/>
        </a:p>
      </dgm:t>
    </dgm:pt>
    <dgm:pt modelId="{3F75E66B-EAB3-42C9-875D-C9C3BF8A207E}" type="sibTrans" cxnId="{6C523889-EA73-4873-B552-ABA9D60FF3B8}">
      <dgm:prSet/>
      <dgm:spPr/>
      <dgm:t>
        <a:bodyPr/>
        <a:lstStyle/>
        <a:p>
          <a:endParaRPr lang="en-US"/>
        </a:p>
      </dgm:t>
    </dgm:pt>
    <dgm:pt modelId="{5683AD88-99DD-4DBB-94FD-15FB3DE6DACE}">
      <dgm:prSet phldrT="[Text]"/>
      <dgm:spPr/>
      <dgm:t>
        <a:bodyPr/>
        <a:lstStyle/>
        <a:p>
          <a:r>
            <a:rPr lang="en-US" dirty="0"/>
            <a:t>Gmail</a:t>
          </a:r>
        </a:p>
      </dgm:t>
    </dgm:pt>
    <dgm:pt modelId="{2C327737-C907-48F2-9343-3EE867DF0572}" type="parTrans" cxnId="{DA48B287-6953-49E9-A5F8-C094819A44D5}">
      <dgm:prSet/>
      <dgm:spPr/>
      <dgm:t>
        <a:bodyPr/>
        <a:lstStyle/>
        <a:p>
          <a:endParaRPr lang="en-US"/>
        </a:p>
      </dgm:t>
    </dgm:pt>
    <dgm:pt modelId="{4823BE62-C432-40E5-8268-09D2738FFC9D}" type="sibTrans" cxnId="{DA48B287-6953-49E9-A5F8-C094819A44D5}">
      <dgm:prSet/>
      <dgm:spPr/>
      <dgm:t>
        <a:bodyPr/>
        <a:lstStyle/>
        <a:p>
          <a:endParaRPr lang="en-US"/>
        </a:p>
      </dgm:t>
    </dgm:pt>
    <dgm:pt modelId="{41A73D51-C6D2-4AF7-8362-2B26BDEC9B47}">
      <dgm:prSet phldrT="[Text]"/>
      <dgm:spPr/>
      <dgm:t>
        <a:bodyPr/>
        <a:lstStyle/>
        <a:p>
          <a:r>
            <a:rPr lang="en-US" dirty="0"/>
            <a:t>Facebook</a:t>
          </a:r>
        </a:p>
      </dgm:t>
    </dgm:pt>
    <dgm:pt modelId="{1819666B-6DDC-4C5F-A67E-A43E602EE932}" type="parTrans" cxnId="{4C17097B-C2E8-45BA-80EC-9CCBE114A5A8}">
      <dgm:prSet/>
      <dgm:spPr/>
      <dgm:t>
        <a:bodyPr/>
        <a:lstStyle/>
        <a:p>
          <a:endParaRPr lang="en-US"/>
        </a:p>
      </dgm:t>
    </dgm:pt>
    <dgm:pt modelId="{39E869BE-58B4-475F-B009-92A5BE6D08F6}" type="sibTrans" cxnId="{4C17097B-C2E8-45BA-80EC-9CCBE114A5A8}">
      <dgm:prSet/>
      <dgm:spPr/>
      <dgm:t>
        <a:bodyPr/>
        <a:lstStyle/>
        <a:p>
          <a:endParaRPr lang="en-US"/>
        </a:p>
      </dgm:t>
    </dgm:pt>
    <dgm:pt modelId="{1757AB45-1E4A-4D95-A3B4-E7CF6287A7B4}">
      <dgm:prSet phldrT="[Text]"/>
      <dgm:spPr/>
      <dgm:t>
        <a:bodyPr/>
        <a:lstStyle/>
        <a:p>
          <a:r>
            <a:rPr lang="en-US" dirty="0"/>
            <a:t>PaaS</a:t>
          </a:r>
        </a:p>
      </dgm:t>
    </dgm:pt>
    <dgm:pt modelId="{3555F22D-E6EC-49E4-BC41-2275EECA66CE}" type="parTrans" cxnId="{FB76D1CA-637A-4237-9D7A-4BF82AE48291}">
      <dgm:prSet/>
      <dgm:spPr/>
      <dgm:t>
        <a:bodyPr/>
        <a:lstStyle/>
        <a:p>
          <a:endParaRPr lang="en-US"/>
        </a:p>
      </dgm:t>
    </dgm:pt>
    <dgm:pt modelId="{AB05B97C-15E2-4C7C-93D9-D6F158A1734E}" type="sibTrans" cxnId="{FB76D1CA-637A-4237-9D7A-4BF82AE48291}">
      <dgm:prSet/>
      <dgm:spPr/>
      <dgm:t>
        <a:bodyPr/>
        <a:lstStyle/>
        <a:p>
          <a:endParaRPr lang="en-US"/>
        </a:p>
      </dgm:t>
    </dgm:pt>
    <dgm:pt modelId="{F056384A-7FAD-41DC-8B1E-AE64EF31D588}">
      <dgm:prSet phldrT="[Text]"/>
      <dgm:spPr/>
      <dgm:t>
        <a:bodyPr/>
        <a:lstStyle/>
        <a:p>
          <a:r>
            <a:rPr lang="en-US" dirty="0"/>
            <a:t>Google App Engine</a:t>
          </a:r>
        </a:p>
      </dgm:t>
    </dgm:pt>
    <dgm:pt modelId="{FA81D565-D5AA-4E4B-BD56-7712512981A4}" type="parTrans" cxnId="{A2FAEA6D-B22A-44A4-8A03-F803DB0220F8}">
      <dgm:prSet/>
      <dgm:spPr/>
      <dgm:t>
        <a:bodyPr/>
        <a:lstStyle/>
        <a:p>
          <a:endParaRPr lang="en-US"/>
        </a:p>
      </dgm:t>
    </dgm:pt>
    <dgm:pt modelId="{4D1E326D-F350-4131-955F-9B662048BC6E}" type="sibTrans" cxnId="{A2FAEA6D-B22A-44A4-8A03-F803DB0220F8}">
      <dgm:prSet/>
      <dgm:spPr/>
      <dgm:t>
        <a:bodyPr/>
        <a:lstStyle/>
        <a:p>
          <a:endParaRPr lang="en-US"/>
        </a:p>
      </dgm:t>
    </dgm:pt>
    <dgm:pt modelId="{D7B99A45-C8BD-4A3C-9A96-D66DBBCB581C}">
      <dgm:prSet phldrT="[Text]"/>
      <dgm:spPr/>
      <dgm:t>
        <a:bodyPr/>
        <a:lstStyle/>
        <a:p>
          <a:r>
            <a:rPr lang="en-US" dirty="0"/>
            <a:t>Force.com [Platform as a service]</a:t>
          </a:r>
        </a:p>
      </dgm:t>
    </dgm:pt>
    <dgm:pt modelId="{A28642A3-542D-445C-9832-F321FB26CA03}" type="parTrans" cxnId="{3E40276D-2E2E-4E55-BD48-B02D26D9D753}">
      <dgm:prSet/>
      <dgm:spPr/>
      <dgm:t>
        <a:bodyPr/>
        <a:lstStyle/>
        <a:p>
          <a:endParaRPr lang="en-US"/>
        </a:p>
      </dgm:t>
    </dgm:pt>
    <dgm:pt modelId="{4E30009B-EA3C-4B30-8C2C-8ECC0E951D3C}" type="sibTrans" cxnId="{3E40276D-2E2E-4E55-BD48-B02D26D9D753}">
      <dgm:prSet/>
      <dgm:spPr/>
      <dgm:t>
        <a:bodyPr/>
        <a:lstStyle/>
        <a:p>
          <a:endParaRPr lang="en-US"/>
        </a:p>
      </dgm:t>
    </dgm:pt>
    <dgm:pt modelId="{3FD90166-1106-4682-B819-4EC7A27226FC}">
      <dgm:prSet phldrT="[Text]"/>
      <dgm:spPr/>
      <dgm:t>
        <a:bodyPr/>
        <a:lstStyle/>
        <a:p>
          <a:r>
            <a:rPr lang="en-US" dirty="0"/>
            <a:t>IaaS</a:t>
          </a:r>
        </a:p>
      </dgm:t>
    </dgm:pt>
    <dgm:pt modelId="{E288E8E1-A432-4476-82C8-19DDAB584934}" type="parTrans" cxnId="{0774356E-048E-4EA6-8ADB-6BEC46DFDB2B}">
      <dgm:prSet/>
      <dgm:spPr/>
      <dgm:t>
        <a:bodyPr/>
        <a:lstStyle/>
        <a:p>
          <a:endParaRPr lang="en-US"/>
        </a:p>
      </dgm:t>
    </dgm:pt>
    <dgm:pt modelId="{EE40BE1E-58E3-41D6-9678-A4A506A52E70}" type="sibTrans" cxnId="{0774356E-048E-4EA6-8ADB-6BEC46DFDB2B}">
      <dgm:prSet/>
      <dgm:spPr/>
      <dgm:t>
        <a:bodyPr/>
        <a:lstStyle/>
        <a:p>
          <a:endParaRPr lang="en-US"/>
        </a:p>
      </dgm:t>
    </dgm:pt>
    <dgm:pt modelId="{0FA95BF0-752B-4332-9040-116CFDF10585}">
      <dgm:prSet phldrT="[Text]"/>
      <dgm:spPr/>
      <dgm:t>
        <a:bodyPr/>
        <a:lstStyle/>
        <a:p>
          <a:r>
            <a:rPr lang="en-US" dirty="0"/>
            <a:t>Amazon Webservices</a:t>
          </a:r>
        </a:p>
      </dgm:t>
    </dgm:pt>
    <dgm:pt modelId="{DB1D4701-A04E-420F-ADF9-FC9C575D6848}" type="parTrans" cxnId="{5933997A-7531-4895-9442-0C045F9E475A}">
      <dgm:prSet/>
      <dgm:spPr/>
      <dgm:t>
        <a:bodyPr/>
        <a:lstStyle/>
        <a:p>
          <a:endParaRPr lang="en-US"/>
        </a:p>
      </dgm:t>
    </dgm:pt>
    <dgm:pt modelId="{3DDA5C08-D4A4-4973-A16F-E1BBD227CA9B}" type="sibTrans" cxnId="{5933997A-7531-4895-9442-0C045F9E475A}">
      <dgm:prSet/>
      <dgm:spPr/>
      <dgm:t>
        <a:bodyPr/>
        <a:lstStyle/>
        <a:p>
          <a:endParaRPr lang="en-US"/>
        </a:p>
      </dgm:t>
    </dgm:pt>
    <dgm:pt modelId="{1BF54745-59B3-4304-B8D1-9F5848DB7CF4}">
      <dgm:prSet phldrT="[Text]"/>
      <dgm:spPr/>
      <dgm:t>
        <a:bodyPr/>
        <a:lstStyle/>
        <a:p>
          <a:r>
            <a:rPr lang="en-US" dirty="0"/>
            <a:t>Rackspace Cloud</a:t>
          </a:r>
        </a:p>
      </dgm:t>
    </dgm:pt>
    <dgm:pt modelId="{E1752C38-810A-4E8F-B763-24C5527CBDCE}" type="parTrans" cxnId="{E3E55F3C-68C3-4807-98D9-F6CB70BA8711}">
      <dgm:prSet/>
      <dgm:spPr/>
      <dgm:t>
        <a:bodyPr/>
        <a:lstStyle/>
        <a:p>
          <a:endParaRPr lang="en-US"/>
        </a:p>
      </dgm:t>
    </dgm:pt>
    <dgm:pt modelId="{06B002FD-5163-4A49-8F3B-0CDF041B5B9B}" type="sibTrans" cxnId="{E3E55F3C-68C3-4807-98D9-F6CB70BA8711}">
      <dgm:prSet/>
      <dgm:spPr/>
      <dgm:t>
        <a:bodyPr/>
        <a:lstStyle/>
        <a:p>
          <a:endParaRPr lang="en-US"/>
        </a:p>
      </dgm:t>
    </dgm:pt>
    <dgm:pt modelId="{B3ECEF14-0CBD-46A5-89E6-4EE6413F5BCD}">
      <dgm:prSet phldrT="[Text]"/>
      <dgm:spPr/>
      <dgm:t>
        <a:bodyPr/>
        <a:lstStyle/>
        <a:p>
          <a:r>
            <a:rPr lang="en-US" dirty="0"/>
            <a:t>MS Azure</a:t>
          </a:r>
        </a:p>
      </dgm:t>
    </dgm:pt>
    <dgm:pt modelId="{D48B8EF1-34A6-4C28-B103-E110F849B782}" type="parTrans" cxnId="{1064B124-01DD-42FD-A753-E7FB2B63163C}">
      <dgm:prSet/>
      <dgm:spPr/>
      <dgm:t>
        <a:bodyPr/>
        <a:lstStyle/>
        <a:p>
          <a:endParaRPr lang="en-US"/>
        </a:p>
      </dgm:t>
    </dgm:pt>
    <dgm:pt modelId="{E87B2E3D-3E84-4A88-877E-7C84F9A44927}" type="sibTrans" cxnId="{1064B124-01DD-42FD-A753-E7FB2B63163C}">
      <dgm:prSet/>
      <dgm:spPr/>
      <dgm:t>
        <a:bodyPr/>
        <a:lstStyle/>
        <a:p>
          <a:endParaRPr lang="en-US"/>
        </a:p>
      </dgm:t>
    </dgm:pt>
    <dgm:pt modelId="{C519682F-EA1C-4B0B-A5C2-B3E2A86DB3D5}" type="pres">
      <dgm:prSet presAssocID="{92DDAD44-1428-4663-B923-220B47A7D300}" presName="Name0" presStyleCnt="0">
        <dgm:presLayoutVars>
          <dgm:dir/>
          <dgm:animLvl val="lvl"/>
          <dgm:resizeHandles val="exact"/>
        </dgm:presLayoutVars>
      </dgm:prSet>
      <dgm:spPr/>
    </dgm:pt>
    <dgm:pt modelId="{E6A4A815-65D5-4DDB-AEF5-1E53613D9444}" type="pres">
      <dgm:prSet presAssocID="{397DD4E3-23C5-42E2-BBB5-FC5D8D6C3E99}" presName="linNode" presStyleCnt="0"/>
      <dgm:spPr/>
    </dgm:pt>
    <dgm:pt modelId="{58E0D4AE-50FC-44A3-9953-F737A47265B2}" type="pres">
      <dgm:prSet presAssocID="{397DD4E3-23C5-42E2-BBB5-FC5D8D6C3E99}" presName="parentText" presStyleLbl="node1" presStyleIdx="0" presStyleCnt="3">
        <dgm:presLayoutVars>
          <dgm:chMax val="1"/>
          <dgm:bulletEnabled val="1"/>
        </dgm:presLayoutVars>
      </dgm:prSet>
      <dgm:spPr/>
    </dgm:pt>
    <dgm:pt modelId="{B5A75EFF-10DD-49CA-9D85-AFCB82C37F80}" type="pres">
      <dgm:prSet presAssocID="{397DD4E3-23C5-42E2-BBB5-FC5D8D6C3E99}" presName="descendantText" presStyleLbl="alignAccFollowNode1" presStyleIdx="0" presStyleCnt="3">
        <dgm:presLayoutVars>
          <dgm:bulletEnabled val="1"/>
        </dgm:presLayoutVars>
      </dgm:prSet>
      <dgm:spPr/>
    </dgm:pt>
    <dgm:pt modelId="{9557953F-5473-45B2-B67E-BD77CF7689FB}" type="pres">
      <dgm:prSet presAssocID="{3F75E66B-EAB3-42C9-875D-C9C3BF8A207E}" presName="sp" presStyleCnt="0"/>
      <dgm:spPr/>
    </dgm:pt>
    <dgm:pt modelId="{90A20E8B-6E3E-46B6-81E0-E81A69C6EDDE}" type="pres">
      <dgm:prSet presAssocID="{1757AB45-1E4A-4D95-A3B4-E7CF6287A7B4}" presName="linNode" presStyleCnt="0"/>
      <dgm:spPr/>
    </dgm:pt>
    <dgm:pt modelId="{C494873F-290E-4678-8AAF-B34DED53B7C4}" type="pres">
      <dgm:prSet presAssocID="{1757AB45-1E4A-4D95-A3B4-E7CF6287A7B4}" presName="parentText" presStyleLbl="node1" presStyleIdx="1" presStyleCnt="3">
        <dgm:presLayoutVars>
          <dgm:chMax val="1"/>
          <dgm:bulletEnabled val="1"/>
        </dgm:presLayoutVars>
      </dgm:prSet>
      <dgm:spPr/>
    </dgm:pt>
    <dgm:pt modelId="{A6CCEFA3-7288-43CB-A63A-268D4FBD0447}" type="pres">
      <dgm:prSet presAssocID="{1757AB45-1E4A-4D95-A3B4-E7CF6287A7B4}" presName="descendantText" presStyleLbl="alignAccFollowNode1" presStyleIdx="1" presStyleCnt="3">
        <dgm:presLayoutVars>
          <dgm:bulletEnabled val="1"/>
        </dgm:presLayoutVars>
      </dgm:prSet>
      <dgm:spPr/>
    </dgm:pt>
    <dgm:pt modelId="{03501CA2-93A4-428F-8DD1-15ABE71E2E6E}" type="pres">
      <dgm:prSet presAssocID="{AB05B97C-15E2-4C7C-93D9-D6F158A1734E}" presName="sp" presStyleCnt="0"/>
      <dgm:spPr/>
    </dgm:pt>
    <dgm:pt modelId="{3E7D756A-2546-4130-8C59-407BBDC487EE}" type="pres">
      <dgm:prSet presAssocID="{3FD90166-1106-4682-B819-4EC7A27226FC}" presName="linNode" presStyleCnt="0"/>
      <dgm:spPr/>
    </dgm:pt>
    <dgm:pt modelId="{3DDAF039-F388-45A6-8E5C-D59FA85D520F}" type="pres">
      <dgm:prSet presAssocID="{3FD90166-1106-4682-B819-4EC7A27226FC}" presName="parentText" presStyleLbl="node1" presStyleIdx="2" presStyleCnt="3">
        <dgm:presLayoutVars>
          <dgm:chMax val="1"/>
          <dgm:bulletEnabled val="1"/>
        </dgm:presLayoutVars>
      </dgm:prSet>
      <dgm:spPr/>
    </dgm:pt>
    <dgm:pt modelId="{7EADC4B1-DF40-4D3E-A20A-ABB7172891A3}" type="pres">
      <dgm:prSet presAssocID="{3FD90166-1106-4682-B819-4EC7A27226FC}" presName="descendantText" presStyleLbl="alignAccFollowNode1" presStyleIdx="2" presStyleCnt="3">
        <dgm:presLayoutVars>
          <dgm:bulletEnabled val="1"/>
        </dgm:presLayoutVars>
      </dgm:prSet>
      <dgm:spPr/>
    </dgm:pt>
  </dgm:ptLst>
  <dgm:cxnLst>
    <dgm:cxn modelId="{D06F9716-F623-4990-98FC-C14CAEC27998}" type="presOf" srcId="{1757AB45-1E4A-4D95-A3B4-E7CF6287A7B4}" destId="{C494873F-290E-4678-8AAF-B34DED53B7C4}" srcOrd="0" destOrd="0" presId="urn:microsoft.com/office/officeart/2005/8/layout/vList5"/>
    <dgm:cxn modelId="{455D4817-D989-48EA-9C7B-224FFAF3EBD2}" type="presOf" srcId="{D7B99A45-C8BD-4A3C-9A96-D66DBBCB581C}" destId="{A6CCEFA3-7288-43CB-A63A-268D4FBD0447}" srcOrd="0" destOrd="2" presId="urn:microsoft.com/office/officeart/2005/8/layout/vList5"/>
    <dgm:cxn modelId="{1064B124-01DD-42FD-A753-E7FB2B63163C}" srcId="{1757AB45-1E4A-4D95-A3B4-E7CF6287A7B4}" destId="{B3ECEF14-0CBD-46A5-89E6-4EE6413F5BCD}" srcOrd="1" destOrd="0" parTransId="{D48B8EF1-34A6-4C28-B103-E110F849B782}" sibTransId="{E87B2E3D-3E84-4A88-877E-7C84F9A44927}"/>
    <dgm:cxn modelId="{8F844139-E0BD-4EB8-8514-670C69FDEF77}" type="presOf" srcId="{3FD90166-1106-4682-B819-4EC7A27226FC}" destId="{3DDAF039-F388-45A6-8E5C-D59FA85D520F}" srcOrd="0" destOrd="0" presId="urn:microsoft.com/office/officeart/2005/8/layout/vList5"/>
    <dgm:cxn modelId="{E3E55F3C-68C3-4807-98D9-F6CB70BA8711}" srcId="{3FD90166-1106-4682-B819-4EC7A27226FC}" destId="{1BF54745-59B3-4304-B8D1-9F5848DB7CF4}" srcOrd="1" destOrd="0" parTransId="{E1752C38-810A-4E8F-B763-24C5527CBDCE}" sibTransId="{06B002FD-5163-4A49-8F3B-0CDF041B5B9B}"/>
    <dgm:cxn modelId="{B239BE40-FF64-4034-BC07-9B441D2D4538}" type="presOf" srcId="{F056384A-7FAD-41DC-8B1E-AE64EF31D588}" destId="{A6CCEFA3-7288-43CB-A63A-268D4FBD0447}" srcOrd="0" destOrd="0" presId="urn:microsoft.com/office/officeart/2005/8/layout/vList5"/>
    <dgm:cxn modelId="{3E40276D-2E2E-4E55-BD48-B02D26D9D753}" srcId="{1757AB45-1E4A-4D95-A3B4-E7CF6287A7B4}" destId="{D7B99A45-C8BD-4A3C-9A96-D66DBBCB581C}" srcOrd="2" destOrd="0" parTransId="{A28642A3-542D-445C-9832-F321FB26CA03}" sibTransId="{4E30009B-EA3C-4B30-8C2C-8ECC0E951D3C}"/>
    <dgm:cxn modelId="{A2FAEA6D-B22A-44A4-8A03-F803DB0220F8}" srcId="{1757AB45-1E4A-4D95-A3B4-E7CF6287A7B4}" destId="{F056384A-7FAD-41DC-8B1E-AE64EF31D588}" srcOrd="0" destOrd="0" parTransId="{FA81D565-D5AA-4E4B-BD56-7712512981A4}" sibTransId="{4D1E326D-F350-4131-955F-9B662048BC6E}"/>
    <dgm:cxn modelId="{0774356E-048E-4EA6-8ADB-6BEC46DFDB2B}" srcId="{92DDAD44-1428-4663-B923-220B47A7D300}" destId="{3FD90166-1106-4682-B819-4EC7A27226FC}" srcOrd="2" destOrd="0" parTransId="{E288E8E1-A432-4476-82C8-19DDAB584934}" sibTransId="{EE40BE1E-58E3-41D6-9678-A4A506A52E70}"/>
    <dgm:cxn modelId="{D3302C57-7FEF-4BB0-9D64-778778E2EEC3}" type="presOf" srcId="{397DD4E3-23C5-42E2-BBB5-FC5D8D6C3E99}" destId="{58E0D4AE-50FC-44A3-9953-F737A47265B2}" srcOrd="0" destOrd="0" presId="urn:microsoft.com/office/officeart/2005/8/layout/vList5"/>
    <dgm:cxn modelId="{5933997A-7531-4895-9442-0C045F9E475A}" srcId="{3FD90166-1106-4682-B819-4EC7A27226FC}" destId="{0FA95BF0-752B-4332-9040-116CFDF10585}" srcOrd="0" destOrd="0" parTransId="{DB1D4701-A04E-420F-ADF9-FC9C575D6848}" sibTransId="{3DDA5C08-D4A4-4973-A16F-E1BBD227CA9B}"/>
    <dgm:cxn modelId="{4C17097B-C2E8-45BA-80EC-9CCBE114A5A8}" srcId="{397DD4E3-23C5-42E2-BBB5-FC5D8D6C3E99}" destId="{41A73D51-C6D2-4AF7-8362-2B26BDEC9B47}" srcOrd="1" destOrd="0" parTransId="{1819666B-6DDC-4C5F-A67E-A43E602EE932}" sibTransId="{39E869BE-58B4-475F-B009-92A5BE6D08F6}"/>
    <dgm:cxn modelId="{DA48B287-6953-49E9-A5F8-C094819A44D5}" srcId="{397DD4E3-23C5-42E2-BBB5-FC5D8D6C3E99}" destId="{5683AD88-99DD-4DBB-94FD-15FB3DE6DACE}" srcOrd="0" destOrd="0" parTransId="{2C327737-C907-48F2-9343-3EE867DF0572}" sibTransId="{4823BE62-C432-40E5-8268-09D2738FFC9D}"/>
    <dgm:cxn modelId="{E4DD0188-3427-421C-B8B1-DACA56492B91}" type="presOf" srcId="{B3ECEF14-0CBD-46A5-89E6-4EE6413F5BCD}" destId="{A6CCEFA3-7288-43CB-A63A-268D4FBD0447}" srcOrd="0" destOrd="1" presId="urn:microsoft.com/office/officeart/2005/8/layout/vList5"/>
    <dgm:cxn modelId="{6C523889-EA73-4873-B552-ABA9D60FF3B8}" srcId="{92DDAD44-1428-4663-B923-220B47A7D300}" destId="{397DD4E3-23C5-42E2-BBB5-FC5D8D6C3E99}" srcOrd="0" destOrd="0" parTransId="{D49D522B-ED75-4600-8CBD-0CE59660FDC2}" sibTransId="{3F75E66B-EAB3-42C9-875D-C9C3BF8A207E}"/>
    <dgm:cxn modelId="{765D738B-2280-4B6E-81A1-B16165A0DB99}" type="presOf" srcId="{92DDAD44-1428-4663-B923-220B47A7D300}" destId="{C519682F-EA1C-4B0B-A5C2-B3E2A86DB3D5}" srcOrd="0" destOrd="0" presId="urn:microsoft.com/office/officeart/2005/8/layout/vList5"/>
    <dgm:cxn modelId="{239DAA95-1E44-400F-A630-9D65B03C5C35}" type="presOf" srcId="{1BF54745-59B3-4304-B8D1-9F5848DB7CF4}" destId="{7EADC4B1-DF40-4D3E-A20A-ABB7172891A3}" srcOrd="0" destOrd="1" presId="urn:microsoft.com/office/officeart/2005/8/layout/vList5"/>
    <dgm:cxn modelId="{897C35A5-DD36-4259-A8D5-40AB3D318A5E}" type="presOf" srcId="{41A73D51-C6D2-4AF7-8362-2B26BDEC9B47}" destId="{B5A75EFF-10DD-49CA-9D85-AFCB82C37F80}" srcOrd="0" destOrd="1" presId="urn:microsoft.com/office/officeart/2005/8/layout/vList5"/>
    <dgm:cxn modelId="{FB76D1CA-637A-4237-9D7A-4BF82AE48291}" srcId="{92DDAD44-1428-4663-B923-220B47A7D300}" destId="{1757AB45-1E4A-4D95-A3B4-E7CF6287A7B4}" srcOrd="1" destOrd="0" parTransId="{3555F22D-E6EC-49E4-BC41-2275EECA66CE}" sibTransId="{AB05B97C-15E2-4C7C-93D9-D6F158A1734E}"/>
    <dgm:cxn modelId="{0E1FEACA-A0CA-4B4B-957A-5E52AA578595}" type="presOf" srcId="{5683AD88-99DD-4DBB-94FD-15FB3DE6DACE}" destId="{B5A75EFF-10DD-49CA-9D85-AFCB82C37F80}" srcOrd="0" destOrd="0" presId="urn:microsoft.com/office/officeart/2005/8/layout/vList5"/>
    <dgm:cxn modelId="{48C05BCD-EDAA-41FF-9659-3CB247334AB6}" type="presOf" srcId="{0FA95BF0-752B-4332-9040-116CFDF10585}" destId="{7EADC4B1-DF40-4D3E-A20A-ABB7172891A3}" srcOrd="0" destOrd="0" presId="urn:microsoft.com/office/officeart/2005/8/layout/vList5"/>
    <dgm:cxn modelId="{EBDA09AB-FE95-42F6-BB3A-E37FDCD4E207}" type="presParOf" srcId="{C519682F-EA1C-4B0B-A5C2-B3E2A86DB3D5}" destId="{E6A4A815-65D5-4DDB-AEF5-1E53613D9444}" srcOrd="0" destOrd="0" presId="urn:microsoft.com/office/officeart/2005/8/layout/vList5"/>
    <dgm:cxn modelId="{18CC016B-4DDF-4189-B65A-97A6C2B26247}" type="presParOf" srcId="{E6A4A815-65D5-4DDB-AEF5-1E53613D9444}" destId="{58E0D4AE-50FC-44A3-9953-F737A47265B2}" srcOrd="0" destOrd="0" presId="urn:microsoft.com/office/officeart/2005/8/layout/vList5"/>
    <dgm:cxn modelId="{A1A6F95F-12C1-4A05-9ECB-5D0067E6C485}" type="presParOf" srcId="{E6A4A815-65D5-4DDB-AEF5-1E53613D9444}" destId="{B5A75EFF-10DD-49CA-9D85-AFCB82C37F80}" srcOrd="1" destOrd="0" presId="urn:microsoft.com/office/officeart/2005/8/layout/vList5"/>
    <dgm:cxn modelId="{E6E496D4-6D97-4749-80E3-22489080F5C5}" type="presParOf" srcId="{C519682F-EA1C-4B0B-A5C2-B3E2A86DB3D5}" destId="{9557953F-5473-45B2-B67E-BD77CF7689FB}" srcOrd="1" destOrd="0" presId="urn:microsoft.com/office/officeart/2005/8/layout/vList5"/>
    <dgm:cxn modelId="{9ED16348-5725-4435-A943-0B2ADC76E318}" type="presParOf" srcId="{C519682F-EA1C-4B0B-A5C2-B3E2A86DB3D5}" destId="{90A20E8B-6E3E-46B6-81E0-E81A69C6EDDE}" srcOrd="2" destOrd="0" presId="urn:microsoft.com/office/officeart/2005/8/layout/vList5"/>
    <dgm:cxn modelId="{380CF25B-AAB0-4CA8-9ACA-3CF3AEAD08DF}" type="presParOf" srcId="{90A20E8B-6E3E-46B6-81E0-E81A69C6EDDE}" destId="{C494873F-290E-4678-8AAF-B34DED53B7C4}" srcOrd="0" destOrd="0" presId="urn:microsoft.com/office/officeart/2005/8/layout/vList5"/>
    <dgm:cxn modelId="{DA4DA562-D990-4160-823D-648C09157ACB}" type="presParOf" srcId="{90A20E8B-6E3E-46B6-81E0-E81A69C6EDDE}" destId="{A6CCEFA3-7288-43CB-A63A-268D4FBD0447}" srcOrd="1" destOrd="0" presId="urn:microsoft.com/office/officeart/2005/8/layout/vList5"/>
    <dgm:cxn modelId="{E3DD25BD-F0FD-4DF4-83BB-D43518206101}" type="presParOf" srcId="{C519682F-EA1C-4B0B-A5C2-B3E2A86DB3D5}" destId="{03501CA2-93A4-428F-8DD1-15ABE71E2E6E}" srcOrd="3" destOrd="0" presId="urn:microsoft.com/office/officeart/2005/8/layout/vList5"/>
    <dgm:cxn modelId="{D2874BFE-A683-47D9-A244-E1FEC0ECD4A8}" type="presParOf" srcId="{C519682F-EA1C-4B0B-A5C2-B3E2A86DB3D5}" destId="{3E7D756A-2546-4130-8C59-407BBDC487EE}" srcOrd="4" destOrd="0" presId="urn:microsoft.com/office/officeart/2005/8/layout/vList5"/>
    <dgm:cxn modelId="{9CD8FD93-F3B6-4051-98A2-E83EAE22E8B9}" type="presParOf" srcId="{3E7D756A-2546-4130-8C59-407BBDC487EE}" destId="{3DDAF039-F388-45A6-8E5C-D59FA85D520F}" srcOrd="0" destOrd="0" presId="urn:microsoft.com/office/officeart/2005/8/layout/vList5"/>
    <dgm:cxn modelId="{0B36DE42-36A1-4965-813D-2D5002D203D0}" type="presParOf" srcId="{3E7D756A-2546-4130-8C59-407BBDC487EE}" destId="{7EADC4B1-DF40-4D3E-A20A-ABB7172891A3}"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7DC1E2-B030-47EC-B093-57C503D6B5B7}">
      <dsp:nvSpPr>
        <dsp:cNvPr id="0" name=""/>
        <dsp:cNvSpPr/>
      </dsp:nvSpPr>
      <dsp:spPr>
        <a:xfrm>
          <a:off x="0" y="3398204"/>
          <a:ext cx="3016570" cy="222958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538" tIns="256032" rIns="214538" bIns="256032" numCol="1" spcCol="1270" anchor="ctr" anchorCtr="0">
          <a:noAutofit/>
        </a:bodyPr>
        <a:lstStyle/>
        <a:p>
          <a:pPr marL="0" lvl="0" indent="0" algn="ctr" defTabSz="1600200">
            <a:lnSpc>
              <a:spcPct val="90000"/>
            </a:lnSpc>
            <a:spcBef>
              <a:spcPct val="0"/>
            </a:spcBef>
            <a:spcAft>
              <a:spcPct val="35000"/>
            </a:spcAft>
            <a:buNone/>
            <a:defRPr b="1"/>
          </a:pPr>
          <a:r>
            <a:rPr lang="en-US" sz="3600" kern="1200"/>
            <a:t>Some benefits :</a:t>
          </a:r>
        </a:p>
      </dsp:txBody>
      <dsp:txXfrm>
        <a:off x="0" y="3398204"/>
        <a:ext cx="3016570" cy="2229589"/>
      </dsp:txXfrm>
    </dsp:sp>
    <dsp:sp modelId="{39BBEBD5-F4B4-48A7-8135-7F5A92130FF0}">
      <dsp:nvSpPr>
        <dsp:cNvPr id="0" name=""/>
        <dsp:cNvSpPr/>
      </dsp:nvSpPr>
      <dsp:spPr>
        <a:xfrm>
          <a:off x="3016570" y="3398204"/>
          <a:ext cx="9049711" cy="222958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571" tIns="203200" rIns="183571" bIns="203200" numCol="1" spcCol="1270" anchor="ctr" anchorCtr="0">
          <a:noAutofit/>
        </a:bodyPr>
        <a:lstStyle/>
        <a:p>
          <a:pPr marL="0" lvl="0" indent="0" algn="l" defTabSz="711200">
            <a:lnSpc>
              <a:spcPct val="90000"/>
            </a:lnSpc>
            <a:spcBef>
              <a:spcPct val="0"/>
            </a:spcBef>
            <a:spcAft>
              <a:spcPct val="35000"/>
            </a:spcAft>
            <a:buNone/>
          </a:pPr>
          <a:r>
            <a:rPr lang="en-US" sz="1600" kern="1200" dirty="0"/>
            <a:t>IT infrastructure can be shared among enterprises</a:t>
          </a:r>
        </a:p>
        <a:p>
          <a:pPr marL="0" lvl="0" indent="0" algn="l" defTabSz="711200">
            <a:lnSpc>
              <a:spcPct val="90000"/>
            </a:lnSpc>
            <a:spcBef>
              <a:spcPct val="0"/>
            </a:spcBef>
            <a:spcAft>
              <a:spcPct val="35000"/>
            </a:spcAft>
            <a:buNone/>
          </a:pPr>
          <a:r>
            <a:rPr lang="en-US" sz="1600" kern="1200" dirty="0"/>
            <a:t>IT infrastructure performance and utilization can be optimized</a:t>
          </a:r>
        </a:p>
        <a:p>
          <a:pPr marL="0" lvl="0" indent="0" algn="l" defTabSz="711200">
            <a:lnSpc>
              <a:spcPct val="90000"/>
            </a:lnSpc>
            <a:spcBef>
              <a:spcPct val="0"/>
            </a:spcBef>
            <a:spcAft>
              <a:spcPct val="35000"/>
            </a:spcAft>
            <a:buNone/>
          </a:pPr>
          <a:endParaRPr lang="en-US" sz="1600" kern="1200" dirty="0"/>
        </a:p>
      </dsp:txBody>
      <dsp:txXfrm>
        <a:off x="3016570" y="3398204"/>
        <a:ext cx="9049711" cy="2229589"/>
      </dsp:txXfrm>
    </dsp:sp>
    <dsp:sp modelId="{E997147F-4193-4FC3-93B0-FA182E2C51A7}">
      <dsp:nvSpPr>
        <dsp:cNvPr id="0" name=""/>
        <dsp:cNvSpPr/>
      </dsp:nvSpPr>
      <dsp:spPr>
        <a:xfrm rot="10800000">
          <a:off x="0" y="2538"/>
          <a:ext cx="3016570" cy="3429109"/>
        </a:xfrm>
        <a:prstGeom prst="upArrowCallout">
          <a:avLst>
            <a:gd name="adj1" fmla="val 5000"/>
            <a:gd name="adj2" fmla="val 10000"/>
            <a:gd name="adj3" fmla="val 15000"/>
            <a:gd name="adj4" fmla="val 64977"/>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4538" tIns="256032" rIns="214538" bIns="256032" numCol="1" spcCol="1270" anchor="ctr" anchorCtr="0">
          <a:noAutofit/>
        </a:bodyPr>
        <a:lstStyle/>
        <a:p>
          <a:pPr marL="0" lvl="0" indent="0" algn="ctr" defTabSz="1600200">
            <a:lnSpc>
              <a:spcPct val="90000"/>
            </a:lnSpc>
            <a:spcBef>
              <a:spcPct val="0"/>
            </a:spcBef>
            <a:spcAft>
              <a:spcPct val="35000"/>
            </a:spcAft>
            <a:buNone/>
            <a:defRPr b="1"/>
          </a:pPr>
          <a:r>
            <a:rPr lang="en-US" sz="3600" kern="1200"/>
            <a:t>Collaboration with Cloud providers :</a:t>
          </a:r>
        </a:p>
      </dsp:txBody>
      <dsp:txXfrm rot="-10800000">
        <a:off x="0" y="2538"/>
        <a:ext cx="3016570" cy="2228920"/>
      </dsp:txXfrm>
    </dsp:sp>
    <dsp:sp modelId="{40D46985-A767-4DCF-9FF0-F5B255327BBD}">
      <dsp:nvSpPr>
        <dsp:cNvPr id="0" name=""/>
        <dsp:cNvSpPr/>
      </dsp:nvSpPr>
      <dsp:spPr>
        <a:xfrm>
          <a:off x="3016570" y="2538"/>
          <a:ext cx="9049711" cy="2228920"/>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3571" tIns="177800" rIns="183571" bIns="177800" numCol="1" spcCol="1270" anchor="t" anchorCtr="0">
          <a:noAutofit/>
        </a:bodyPr>
        <a:lstStyle/>
        <a:p>
          <a:pPr marL="0" lvl="0" indent="0" algn="l" defTabSz="622300">
            <a:lnSpc>
              <a:spcPct val="90000"/>
            </a:lnSpc>
            <a:spcBef>
              <a:spcPct val="0"/>
            </a:spcBef>
            <a:spcAft>
              <a:spcPct val="35000"/>
            </a:spcAft>
            <a:buNone/>
          </a:pPr>
          <a:r>
            <a:rPr lang="en-US" sz="1400" kern="1200" dirty="0"/>
            <a:t>I</a:t>
          </a:r>
          <a:r>
            <a:rPr lang="en-US" sz="1800" kern="1200" dirty="0"/>
            <a:t>T resources are centrically managed and optimized</a:t>
          </a:r>
        </a:p>
        <a:p>
          <a:pPr marL="114300" lvl="1" indent="-114300" algn="l" defTabSz="622300">
            <a:lnSpc>
              <a:spcPct val="90000"/>
            </a:lnSpc>
            <a:spcBef>
              <a:spcPct val="0"/>
            </a:spcBef>
            <a:spcAft>
              <a:spcPct val="15000"/>
            </a:spcAft>
            <a:buChar char="•"/>
          </a:pPr>
          <a:r>
            <a:rPr lang="en-US" sz="1400" kern="1200" dirty="0"/>
            <a:t>Cloud provider builds performance optimized hardware</a:t>
          </a:r>
        </a:p>
        <a:p>
          <a:pPr marL="114300" lvl="1" indent="-114300" algn="l" defTabSz="622300">
            <a:lnSpc>
              <a:spcPct val="90000"/>
            </a:lnSpc>
            <a:spcBef>
              <a:spcPct val="0"/>
            </a:spcBef>
            <a:spcAft>
              <a:spcPct val="15000"/>
            </a:spcAft>
            <a:buChar char="•"/>
          </a:pPr>
          <a:r>
            <a:rPr lang="en-US" sz="1400" kern="1200" dirty="0"/>
            <a:t>Cloud provider builds consolidated cooling system</a:t>
          </a:r>
        </a:p>
        <a:p>
          <a:pPr marL="114300" lvl="1" indent="-114300" algn="l" defTabSz="622300">
            <a:lnSpc>
              <a:spcPct val="90000"/>
            </a:lnSpc>
            <a:spcBef>
              <a:spcPct val="0"/>
            </a:spcBef>
            <a:spcAft>
              <a:spcPct val="15000"/>
            </a:spcAft>
            <a:buChar char="•"/>
          </a:pPr>
          <a:r>
            <a:rPr lang="en-US" sz="1400" kern="1200" dirty="0"/>
            <a:t>Cloud provider will consider the geographic issues</a:t>
          </a:r>
        </a:p>
        <a:p>
          <a:pPr marL="114300" lvl="1" indent="-114300" algn="l" defTabSz="622300">
            <a:lnSpc>
              <a:spcPct val="90000"/>
            </a:lnSpc>
            <a:spcBef>
              <a:spcPct val="0"/>
            </a:spcBef>
            <a:spcAft>
              <a:spcPct val="15000"/>
            </a:spcAft>
            <a:buChar char="•"/>
          </a:pPr>
          <a:r>
            <a:rPr lang="en-US" sz="1400" kern="1200" dirty="0"/>
            <a:t>Cloud provider will consider legal policy issues</a:t>
          </a:r>
          <a:br>
            <a:rPr lang="en-US" sz="1400" kern="1200" dirty="0"/>
          </a:br>
          <a:endParaRPr lang="en-US" sz="1400" kern="1200" dirty="0"/>
        </a:p>
      </dsp:txBody>
      <dsp:txXfrm>
        <a:off x="3016570" y="2538"/>
        <a:ext cx="9049711" cy="2228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ADC5-6E22-45D8-8455-64BD53B1E7F9}">
      <dsp:nvSpPr>
        <dsp:cNvPr id="0" name=""/>
        <dsp:cNvSpPr/>
      </dsp:nvSpPr>
      <dsp:spPr>
        <a:xfrm>
          <a:off x="0" y="388719"/>
          <a:ext cx="7886700" cy="20349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2096" tIns="395732" rIns="612096"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One need to buy your own personal computer</a:t>
          </a:r>
        </a:p>
        <a:p>
          <a:pPr marL="171450" lvl="1" indent="-171450" algn="l" defTabSz="844550">
            <a:lnSpc>
              <a:spcPct val="90000"/>
            </a:lnSpc>
            <a:spcBef>
              <a:spcPct val="0"/>
            </a:spcBef>
            <a:spcAft>
              <a:spcPct val="15000"/>
            </a:spcAft>
            <a:buChar char="•"/>
          </a:pPr>
          <a:r>
            <a:rPr lang="en-US" sz="1900" kern="1200"/>
            <a:t>Buy powerful processor if you need intensive computing</a:t>
          </a:r>
        </a:p>
        <a:p>
          <a:pPr marL="171450" lvl="1" indent="-171450" algn="l" defTabSz="844550">
            <a:lnSpc>
              <a:spcPct val="90000"/>
            </a:lnSpc>
            <a:spcBef>
              <a:spcPct val="0"/>
            </a:spcBef>
            <a:spcAft>
              <a:spcPct val="15000"/>
            </a:spcAft>
            <a:buChar char="•"/>
          </a:pPr>
          <a:r>
            <a:rPr lang="en-US" sz="1900" kern="1200"/>
            <a:t>Buy large memory to meet application requirement</a:t>
          </a:r>
        </a:p>
        <a:p>
          <a:pPr marL="171450" lvl="1" indent="-171450" algn="l" defTabSz="844550">
            <a:lnSpc>
              <a:spcPct val="90000"/>
            </a:lnSpc>
            <a:spcBef>
              <a:spcPct val="0"/>
            </a:spcBef>
            <a:spcAft>
              <a:spcPct val="15000"/>
            </a:spcAft>
            <a:buChar char="•"/>
          </a:pPr>
          <a:r>
            <a:rPr lang="en-US" sz="1900" kern="1200"/>
            <a:t>Install plenty of applications in need</a:t>
          </a:r>
          <a:br>
            <a:rPr lang="en-US" sz="1900" kern="1200"/>
          </a:br>
          <a:endParaRPr lang="en-US" sz="1900" kern="1200"/>
        </a:p>
      </dsp:txBody>
      <dsp:txXfrm>
        <a:off x="0" y="388719"/>
        <a:ext cx="7886700" cy="2034900"/>
      </dsp:txXfrm>
    </dsp:sp>
    <dsp:sp modelId="{C6C97CAF-B581-450F-85AB-F73CAFD2206C}">
      <dsp:nvSpPr>
        <dsp:cNvPr id="0" name=""/>
        <dsp:cNvSpPr/>
      </dsp:nvSpPr>
      <dsp:spPr>
        <a:xfrm>
          <a:off x="394335" y="108279"/>
          <a:ext cx="5520690"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844550">
            <a:lnSpc>
              <a:spcPct val="90000"/>
            </a:lnSpc>
            <a:spcBef>
              <a:spcPct val="0"/>
            </a:spcBef>
            <a:spcAft>
              <a:spcPct val="35000"/>
            </a:spcAft>
            <a:buNone/>
          </a:pPr>
          <a:r>
            <a:rPr lang="en-US" sz="1900" kern="1200"/>
            <a:t>Traditional local computing power requirement :</a:t>
          </a:r>
        </a:p>
      </dsp:txBody>
      <dsp:txXfrm>
        <a:off x="421715" y="135659"/>
        <a:ext cx="5465930" cy="506120"/>
      </dsp:txXfrm>
    </dsp:sp>
    <dsp:sp modelId="{73CA24E5-3172-43A2-BD94-942AC47726D6}">
      <dsp:nvSpPr>
        <dsp:cNvPr id="0" name=""/>
        <dsp:cNvSpPr/>
      </dsp:nvSpPr>
      <dsp:spPr>
        <a:xfrm>
          <a:off x="0" y="2806659"/>
          <a:ext cx="7886700" cy="1436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2096" tIns="395732" rIns="612096"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One can hardly replicate the same system environment</a:t>
          </a:r>
        </a:p>
        <a:p>
          <a:pPr marL="171450" lvl="1" indent="-171450" algn="l" defTabSz="844550">
            <a:lnSpc>
              <a:spcPct val="90000"/>
            </a:lnSpc>
            <a:spcBef>
              <a:spcPct val="0"/>
            </a:spcBef>
            <a:spcAft>
              <a:spcPct val="15000"/>
            </a:spcAft>
            <a:buChar char="•"/>
          </a:pPr>
          <a:r>
            <a:rPr lang="en-US" sz="1900" kern="1200"/>
            <a:t>One needs to regularly update or upgrade software and hardware</a:t>
          </a:r>
        </a:p>
        <a:p>
          <a:pPr marL="171450" lvl="1" indent="-171450" algn="l" defTabSz="844550">
            <a:lnSpc>
              <a:spcPct val="90000"/>
            </a:lnSpc>
            <a:spcBef>
              <a:spcPct val="0"/>
            </a:spcBef>
            <a:spcAft>
              <a:spcPct val="15000"/>
            </a:spcAft>
            <a:buChar char="•"/>
          </a:pPr>
          <a:r>
            <a:rPr lang="en-US" sz="1900" kern="1200"/>
            <a:t>One needs to reinstall all applications if you reinstall the OS</a:t>
          </a:r>
        </a:p>
      </dsp:txBody>
      <dsp:txXfrm>
        <a:off x="0" y="2806659"/>
        <a:ext cx="7886700" cy="1436400"/>
      </dsp:txXfrm>
    </dsp:sp>
    <dsp:sp modelId="{738735B0-41AC-4899-ABF5-D42524192F14}">
      <dsp:nvSpPr>
        <dsp:cNvPr id="0" name=""/>
        <dsp:cNvSpPr/>
      </dsp:nvSpPr>
      <dsp:spPr>
        <a:xfrm>
          <a:off x="394335" y="2526219"/>
          <a:ext cx="5520690" cy="5608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844550">
            <a:lnSpc>
              <a:spcPct val="90000"/>
            </a:lnSpc>
            <a:spcBef>
              <a:spcPct val="0"/>
            </a:spcBef>
            <a:spcAft>
              <a:spcPct val="35000"/>
            </a:spcAft>
            <a:buNone/>
          </a:pPr>
          <a:r>
            <a:rPr lang="en-US" sz="1900" kern="1200"/>
            <a:t>Some drawbacks :</a:t>
          </a:r>
        </a:p>
      </dsp:txBody>
      <dsp:txXfrm>
        <a:off x="421715" y="2553599"/>
        <a:ext cx="5465930" cy="50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13D34E-C660-434D-8B54-5BDDAA186E81}">
      <dsp:nvSpPr>
        <dsp:cNvPr id="0" name=""/>
        <dsp:cNvSpPr/>
      </dsp:nvSpPr>
      <dsp:spPr>
        <a:xfrm>
          <a:off x="0" y="568268"/>
          <a:ext cx="7886700" cy="13765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2096" tIns="395732" rIns="612096"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User programs and data files are stored in local devices</a:t>
          </a:r>
        </a:p>
        <a:p>
          <a:pPr marL="171450" lvl="1" indent="-171450" algn="l" defTabSz="844550">
            <a:lnSpc>
              <a:spcPct val="90000"/>
            </a:lnSpc>
            <a:spcBef>
              <a:spcPct val="0"/>
            </a:spcBef>
            <a:spcAft>
              <a:spcPct val="15000"/>
            </a:spcAft>
            <a:buChar char="•"/>
          </a:pPr>
          <a:r>
            <a:rPr lang="en-US" sz="1900" kern="1200"/>
            <a:t>User has to backup data regularly preventing hardware damage</a:t>
          </a:r>
          <a:br>
            <a:rPr lang="en-US" sz="1900" kern="1200"/>
          </a:br>
          <a:endParaRPr lang="en-US" sz="1900" kern="1200"/>
        </a:p>
      </dsp:txBody>
      <dsp:txXfrm>
        <a:off x="0" y="568268"/>
        <a:ext cx="7886700" cy="1376550"/>
      </dsp:txXfrm>
    </dsp:sp>
    <dsp:sp modelId="{DFFA1F41-5620-4126-AE1B-A62B8E9EA4E2}">
      <dsp:nvSpPr>
        <dsp:cNvPr id="0" name=""/>
        <dsp:cNvSpPr/>
      </dsp:nvSpPr>
      <dsp:spPr>
        <a:xfrm>
          <a:off x="394335" y="287828"/>
          <a:ext cx="5520690"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844550">
            <a:lnSpc>
              <a:spcPct val="90000"/>
            </a:lnSpc>
            <a:spcBef>
              <a:spcPct val="0"/>
            </a:spcBef>
            <a:spcAft>
              <a:spcPct val="35000"/>
            </a:spcAft>
            <a:buNone/>
          </a:pPr>
          <a:r>
            <a:rPr lang="en-US" sz="1900" kern="1200"/>
            <a:t>Traditional local storage power requirement :</a:t>
          </a:r>
        </a:p>
      </dsp:txBody>
      <dsp:txXfrm>
        <a:off x="421715" y="315208"/>
        <a:ext cx="5465930" cy="506120"/>
      </dsp:txXfrm>
    </dsp:sp>
    <dsp:sp modelId="{3E486609-D363-46DF-9749-D84B54EC482F}">
      <dsp:nvSpPr>
        <dsp:cNvPr id="0" name=""/>
        <dsp:cNvSpPr/>
      </dsp:nvSpPr>
      <dsp:spPr>
        <a:xfrm>
          <a:off x="0" y="2327859"/>
          <a:ext cx="7886700" cy="1735650"/>
        </a:xfrm>
        <a:prstGeom prst="rect">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12096" tIns="395732" rIns="612096"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Storage space may not enough for burst data requirement</a:t>
          </a:r>
        </a:p>
        <a:p>
          <a:pPr marL="171450" lvl="1" indent="-171450" algn="l" defTabSz="844550">
            <a:lnSpc>
              <a:spcPct val="90000"/>
            </a:lnSpc>
            <a:spcBef>
              <a:spcPct val="0"/>
            </a:spcBef>
            <a:spcAft>
              <a:spcPct val="15000"/>
            </a:spcAft>
            <a:buChar char="•"/>
          </a:pPr>
          <a:r>
            <a:rPr lang="en-US" sz="1900" kern="1200"/>
            <a:t>Storage space may be over needed which result in resource waste</a:t>
          </a:r>
        </a:p>
        <a:p>
          <a:pPr marL="171450" lvl="1" indent="-171450" algn="l" defTabSz="844550">
            <a:lnSpc>
              <a:spcPct val="90000"/>
            </a:lnSpc>
            <a:spcBef>
              <a:spcPct val="0"/>
            </a:spcBef>
            <a:spcAft>
              <a:spcPct val="15000"/>
            </a:spcAft>
            <a:buChar char="•"/>
          </a:pPr>
          <a:r>
            <a:rPr lang="en-US" sz="1900" kern="1200"/>
            <a:t>Data consistency is hard to maintain between computers</a:t>
          </a:r>
        </a:p>
        <a:p>
          <a:pPr marL="171450" lvl="1" indent="-171450" algn="l" defTabSz="844550">
            <a:lnSpc>
              <a:spcPct val="90000"/>
            </a:lnSpc>
            <a:spcBef>
              <a:spcPct val="0"/>
            </a:spcBef>
            <a:spcAft>
              <a:spcPct val="15000"/>
            </a:spcAft>
            <a:buChar char="•"/>
          </a:pPr>
          <a:r>
            <a:rPr lang="en-US" sz="1900" kern="1200"/>
            <a:t>Need to sacrifice part of storage space for data backup</a:t>
          </a:r>
        </a:p>
      </dsp:txBody>
      <dsp:txXfrm>
        <a:off x="0" y="2327859"/>
        <a:ext cx="7886700" cy="1735650"/>
      </dsp:txXfrm>
    </dsp:sp>
    <dsp:sp modelId="{27C8D85F-2182-491D-94CF-ADC550388850}">
      <dsp:nvSpPr>
        <dsp:cNvPr id="0" name=""/>
        <dsp:cNvSpPr/>
      </dsp:nvSpPr>
      <dsp:spPr>
        <a:xfrm>
          <a:off x="394335" y="2047419"/>
          <a:ext cx="5520690" cy="56088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844550">
            <a:lnSpc>
              <a:spcPct val="90000"/>
            </a:lnSpc>
            <a:spcBef>
              <a:spcPct val="0"/>
            </a:spcBef>
            <a:spcAft>
              <a:spcPct val="35000"/>
            </a:spcAft>
            <a:buNone/>
          </a:pPr>
          <a:r>
            <a:rPr lang="en-US" sz="1900" kern="1200"/>
            <a:t>Some drawbacks :</a:t>
          </a:r>
        </a:p>
      </dsp:txBody>
      <dsp:txXfrm>
        <a:off x="421715" y="2074799"/>
        <a:ext cx="5465930" cy="5061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A83800-142B-4D2A-B710-01192C42485E}">
      <dsp:nvSpPr>
        <dsp:cNvPr id="0" name=""/>
        <dsp:cNvSpPr/>
      </dsp:nvSpPr>
      <dsp:spPr>
        <a:xfrm>
          <a:off x="0" y="1865"/>
          <a:ext cx="7886700" cy="69556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Traditional computing resource :</a:t>
          </a:r>
        </a:p>
      </dsp:txBody>
      <dsp:txXfrm>
        <a:off x="33955" y="35820"/>
        <a:ext cx="7818790" cy="627655"/>
      </dsp:txXfrm>
    </dsp:sp>
    <dsp:sp modelId="{B7D21EBA-624D-4F5B-AE67-994E7919D226}">
      <dsp:nvSpPr>
        <dsp:cNvPr id="0" name=""/>
        <dsp:cNvSpPr/>
      </dsp:nvSpPr>
      <dsp:spPr>
        <a:xfrm>
          <a:off x="0" y="697430"/>
          <a:ext cx="7886700" cy="2161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403"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a:t>One can connect to the Internet by personal computer</a:t>
          </a:r>
        </a:p>
        <a:p>
          <a:pPr marL="228600" lvl="1" indent="-228600" algn="l" defTabSz="1022350">
            <a:lnSpc>
              <a:spcPct val="90000"/>
            </a:lnSpc>
            <a:spcBef>
              <a:spcPct val="0"/>
            </a:spcBef>
            <a:spcAft>
              <a:spcPct val="20000"/>
            </a:spcAft>
            <a:buChar char="•"/>
          </a:pPr>
          <a:r>
            <a:rPr lang="en-US" sz="2300" kern="1200"/>
            <a:t>Only personal computer can deliver reasonable computing power</a:t>
          </a:r>
        </a:p>
        <a:p>
          <a:pPr marL="228600" lvl="1" indent="-228600" algn="l" defTabSz="1022350">
            <a:lnSpc>
              <a:spcPct val="90000"/>
            </a:lnSpc>
            <a:spcBef>
              <a:spcPct val="0"/>
            </a:spcBef>
            <a:spcAft>
              <a:spcPct val="20000"/>
            </a:spcAft>
            <a:buChar char="•"/>
          </a:pPr>
          <a:r>
            <a:rPr lang="en-US" sz="2300" kern="1200" dirty="0"/>
            <a:t>Small devices cannot perform intensive computation due to their power and hardware limitation</a:t>
          </a:r>
          <a:br>
            <a:rPr lang="en-US" sz="2300" kern="1200" dirty="0"/>
          </a:br>
          <a:endParaRPr lang="en-US" sz="2300" kern="1200" dirty="0"/>
        </a:p>
      </dsp:txBody>
      <dsp:txXfrm>
        <a:off x="0" y="697430"/>
        <a:ext cx="7886700" cy="2161079"/>
      </dsp:txXfrm>
    </dsp:sp>
    <dsp:sp modelId="{9B6744CA-ECB1-4239-8DC0-7DEF3DD35C81}">
      <dsp:nvSpPr>
        <dsp:cNvPr id="0" name=""/>
        <dsp:cNvSpPr/>
      </dsp:nvSpPr>
      <dsp:spPr>
        <a:xfrm>
          <a:off x="0" y="2858510"/>
          <a:ext cx="7886700" cy="695565"/>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Some drawbacks :</a:t>
          </a:r>
        </a:p>
      </dsp:txBody>
      <dsp:txXfrm>
        <a:off x="33955" y="2892465"/>
        <a:ext cx="7818790" cy="627655"/>
      </dsp:txXfrm>
    </dsp:sp>
    <dsp:sp modelId="{14BBAF7F-4424-4092-800C-64568CFA0F0C}">
      <dsp:nvSpPr>
        <dsp:cNvPr id="0" name=""/>
        <dsp:cNvSpPr/>
      </dsp:nvSpPr>
      <dsp:spPr>
        <a:xfrm>
          <a:off x="0" y="3554075"/>
          <a:ext cx="7886700" cy="7953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403"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a:t>Computing power is not portable</a:t>
          </a:r>
        </a:p>
        <a:p>
          <a:pPr marL="228600" lvl="1" indent="-228600" algn="l" defTabSz="1022350">
            <a:lnSpc>
              <a:spcPct val="90000"/>
            </a:lnSpc>
            <a:spcBef>
              <a:spcPct val="0"/>
            </a:spcBef>
            <a:spcAft>
              <a:spcPct val="20000"/>
            </a:spcAft>
            <a:buChar char="•"/>
          </a:pPr>
          <a:r>
            <a:rPr lang="en-US" sz="2300" kern="1200"/>
            <a:t>Small devices can only perform simplified works</a:t>
          </a:r>
        </a:p>
      </dsp:txBody>
      <dsp:txXfrm>
        <a:off x="0" y="3554075"/>
        <a:ext cx="7886700" cy="7953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BA190D-96B6-4ADA-B103-6A68F7567FFE}">
      <dsp:nvSpPr>
        <dsp:cNvPr id="0" name=""/>
        <dsp:cNvSpPr/>
      </dsp:nvSpPr>
      <dsp:spPr>
        <a:xfrm>
          <a:off x="0" y="55089"/>
          <a:ext cx="7886700" cy="6715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Devices collaborate with Cloud services :</a:t>
          </a:r>
        </a:p>
      </dsp:txBody>
      <dsp:txXfrm>
        <a:off x="32784" y="87873"/>
        <a:ext cx="7821132" cy="606012"/>
      </dsp:txXfrm>
    </dsp:sp>
    <dsp:sp modelId="{9DEA317E-6718-4AA9-BDDD-E085B49996F2}">
      <dsp:nvSpPr>
        <dsp:cNvPr id="0" name=""/>
        <dsp:cNvSpPr/>
      </dsp:nvSpPr>
      <dsp:spPr>
        <a:xfrm>
          <a:off x="0" y="726669"/>
          <a:ext cx="7886700" cy="1767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403"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a:t>Device connects to the Internet through wireless network</a:t>
          </a:r>
        </a:p>
        <a:p>
          <a:pPr marL="228600" lvl="1" indent="-228600" algn="l" defTabSz="977900">
            <a:lnSpc>
              <a:spcPct val="90000"/>
            </a:lnSpc>
            <a:spcBef>
              <a:spcPct val="0"/>
            </a:spcBef>
            <a:spcAft>
              <a:spcPct val="20000"/>
            </a:spcAft>
            <a:buChar char="•"/>
          </a:pPr>
          <a:r>
            <a:rPr lang="en-US" sz="2200" kern="1200"/>
            <a:t>Device accesses cloud services through web service interface</a:t>
          </a:r>
        </a:p>
        <a:p>
          <a:pPr marL="228600" lvl="1" indent="-228600" algn="l" defTabSz="977900">
            <a:lnSpc>
              <a:spcPct val="90000"/>
            </a:lnSpc>
            <a:spcBef>
              <a:spcPct val="0"/>
            </a:spcBef>
            <a:spcAft>
              <a:spcPct val="20000"/>
            </a:spcAft>
            <a:buChar char="•"/>
          </a:pPr>
          <a:r>
            <a:rPr lang="en-US" sz="2200" kern="1200"/>
            <a:t>Device sends computing incentive jobs into cloud and wait for results</a:t>
          </a:r>
          <a:br>
            <a:rPr lang="en-US" sz="2200" kern="1200"/>
          </a:br>
          <a:endParaRPr lang="en-US" sz="2200" kern="1200"/>
        </a:p>
      </dsp:txBody>
      <dsp:txXfrm>
        <a:off x="0" y="726669"/>
        <a:ext cx="7886700" cy="1767780"/>
      </dsp:txXfrm>
    </dsp:sp>
    <dsp:sp modelId="{FAFAA344-D4A6-4255-A530-E84414E53EB2}">
      <dsp:nvSpPr>
        <dsp:cNvPr id="0" name=""/>
        <dsp:cNvSpPr/>
      </dsp:nvSpPr>
      <dsp:spPr>
        <a:xfrm>
          <a:off x="0" y="2494448"/>
          <a:ext cx="7886700" cy="67158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Some benefits :</a:t>
          </a:r>
        </a:p>
      </dsp:txBody>
      <dsp:txXfrm>
        <a:off x="32784" y="2527232"/>
        <a:ext cx="7821132" cy="606012"/>
      </dsp:txXfrm>
    </dsp:sp>
    <dsp:sp modelId="{BFD12D27-605B-4787-9075-D8A01205DD82}">
      <dsp:nvSpPr>
        <dsp:cNvPr id="0" name=""/>
        <dsp:cNvSpPr/>
      </dsp:nvSpPr>
      <dsp:spPr>
        <a:xfrm>
          <a:off x="0" y="3166028"/>
          <a:ext cx="7886700" cy="1130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0403" tIns="35560" rIns="199136" bIns="35560" numCol="1" spcCol="1270" anchor="t" anchorCtr="0">
          <a:noAutofit/>
        </a:bodyPr>
        <a:lstStyle/>
        <a:p>
          <a:pPr marL="228600" lvl="1" indent="-228600" algn="l" defTabSz="977900">
            <a:lnSpc>
              <a:spcPct val="90000"/>
            </a:lnSpc>
            <a:spcBef>
              <a:spcPct val="0"/>
            </a:spcBef>
            <a:spcAft>
              <a:spcPct val="20000"/>
            </a:spcAft>
            <a:buChar char="•"/>
          </a:pPr>
          <a:r>
            <a:rPr lang="en-US" sz="2200" kern="1200"/>
            <a:t>User can easily access cloud service through small devices</a:t>
          </a:r>
        </a:p>
        <a:p>
          <a:pPr marL="228600" lvl="1" indent="-228600" algn="l" defTabSz="977900">
            <a:lnSpc>
              <a:spcPct val="90000"/>
            </a:lnSpc>
            <a:spcBef>
              <a:spcPct val="0"/>
            </a:spcBef>
            <a:spcAft>
              <a:spcPct val="20000"/>
            </a:spcAft>
            <a:buChar char="•"/>
          </a:pPr>
          <a:r>
            <a:rPr lang="en-US" sz="2200" kern="1200"/>
            <a:t>User can access almost unlimited computing power anywhere</a:t>
          </a:r>
        </a:p>
        <a:p>
          <a:pPr marL="228600" lvl="1" indent="-228600" algn="l" defTabSz="977900">
            <a:lnSpc>
              <a:spcPct val="90000"/>
            </a:lnSpc>
            <a:spcBef>
              <a:spcPct val="0"/>
            </a:spcBef>
            <a:spcAft>
              <a:spcPct val="20000"/>
            </a:spcAft>
            <a:buChar char="•"/>
          </a:pPr>
          <a:r>
            <a:rPr lang="en-US" sz="2200" kern="1200"/>
            <a:t>Small devices can be intelligently managed through cloud</a:t>
          </a:r>
        </a:p>
      </dsp:txBody>
      <dsp:txXfrm>
        <a:off x="0" y="3166028"/>
        <a:ext cx="7886700" cy="11302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A75EFF-10DD-49CA-9D85-AFCB82C37F80}">
      <dsp:nvSpPr>
        <dsp:cNvPr id="0" name=""/>
        <dsp:cNvSpPr/>
      </dsp:nvSpPr>
      <dsp:spPr>
        <a:xfrm rot="5400000">
          <a:off x="2520786" y="-863589"/>
          <a:ext cx="823961" cy="2760251"/>
        </a:xfrm>
        <a:prstGeom prst="round2Same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Gmail</a:t>
          </a:r>
        </a:p>
        <a:p>
          <a:pPr marL="114300" lvl="1" indent="-114300" algn="l" defTabSz="622300">
            <a:lnSpc>
              <a:spcPct val="90000"/>
            </a:lnSpc>
            <a:spcBef>
              <a:spcPct val="0"/>
            </a:spcBef>
            <a:spcAft>
              <a:spcPct val="15000"/>
            </a:spcAft>
            <a:buChar char="•"/>
          </a:pPr>
          <a:r>
            <a:rPr lang="en-US" sz="1400" kern="1200" dirty="0"/>
            <a:t>Facebook</a:t>
          </a:r>
        </a:p>
      </dsp:txBody>
      <dsp:txXfrm rot="-5400000">
        <a:off x="1552641" y="144778"/>
        <a:ext cx="2720029" cy="743517"/>
      </dsp:txXfrm>
    </dsp:sp>
    <dsp:sp modelId="{58E0D4AE-50FC-44A3-9953-F737A47265B2}">
      <dsp:nvSpPr>
        <dsp:cNvPr id="0" name=""/>
        <dsp:cNvSpPr/>
      </dsp:nvSpPr>
      <dsp:spPr>
        <a:xfrm>
          <a:off x="0" y="1560"/>
          <a:ext cx="1552641" cy="1029951"/>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SaaS</a:t>
          </a:r>
        </a:p>
      </dsp:txBody>
      <dsp:txXfrm>
        <a:off x="50278" y="51838"/>
        <a:ext cx="1452085" cy="929395"/>
      </dsp:txXfrm>
    </dsp:sp>
    <dsp:sp modelId="{A6CCEFA3-7288-43CB-A63A-268D4FBD0447}">
      <dsp:nvSpPr>
        <dsp:cNvPr id="0" name=""/>
        <dsp:cNvSpPr/>
      </dsp:nvSpPr>
      <dsp:spPr>
        <a:xfrm rot="5400000">
          <a:off x="2520786" y="217860"/>
          <a:ext cx="823961" cy="2760251"/>
        </a:xfrm>
        <a:prstGeom prst="round2SameRect">
          <a:avLst/>
        </a:prstGeom>
        <a:solidFill>
          <a:schemeClr val="accent3">
            <a:tint val="40000"/>
            <a:alpha val="90000"/>
            <a:hueOff val="1014570"/>
            <a:satOff val="50000"/>
            <a:lumOff val="890"/>
            <a:alphaOff val="0"/>
          </a:schemeClr>
        </a:solidFill>
        <a:ln w="12700" cap="flat" cmpd="sng" algn="ctr">
          <a:solidFill>
            <a:schemeClr val="accent3">
              <a:tint val="40000"/>
              <a:alpha val="90000"/>
              <a:hueOff val="1014570"/>
              <a:satOff val="50000"/>
              <a:lumOff val="89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Google App Engine</a:t>
          </a:r>
        </a:p>
        <a:p>
          <a:pPr marL="114300" lvl="1" indent="-114300" algn="l" defTabSz="622300">
            <a:lnSpc>
              <a:spcPct val="90000"/>
            </a:lnSpc>
            <a:spcBef>
              <a:spcPct val="0"/>
            </a:spcBef>
            <a:spcAft>
              <a:spcPct val="15000"/>
            </a:spcAft>
            <a:buChar char="•"/>
          </a:pPr>
          <a:r>
            <a:rPr lang="en-US" sz="1400" kern="1200" dirty="0"/>
            <a:t>MS Azure</a:t>
          </a:r>
        </a:p>
        <a:p>
          <a:pPr marL="114300" lvl="1" indent="-114300" algn="l" defTabSz="622300">
            <a:lnSpc>
              <a:spcPct val="90000"/>
            </a:lnSpc>
            <a:spcBef>
              <a:spcPct val="0"/>
            </a:spcBef>
            <a:spcAft>
              <a:spcPct val="15000"/>
            </a:spcAft>
            <a:buChar char="•"/>
          </a:pPr>
          <a:r>
            <a:rPr lang="en-US" sz="1400" kern="1200" dirty="0"/>
            <a:t>Force.com [Platform as a service]</a:t>
          </a:r>
        </a:p>
      </dsp:txBody>
      <dsp:txXfrm rot="-5400000">
        <a:off x="1552641" y="1226227"/>
        <a:ext cx="2720029" cy="743517"/>
      </dsp:txXfrm>
    </dsp:sp>
    <dsp:sp modelId="{C494873F-290E-4678-8AAF-B34DED53B7C4}">
      <dsp:nvSpPr>
        <dsp:cNvPr id="0" name=""/>
        <dsp:cNvSpPr/>
      </dsp:nvSpPr>
      <dsp:spPr>
        <a:xfrm>
          <a:off x="0" y="1083010"/>
          <a:ext cx="1552641" cy="1029951"/>
        </a:xfrm>
        <a:prstGeom prst="roundRect">
          <a:avLst/>
        </a:prstGeom>
        <a:solidFill>
          <a:schemeClr val="accent3">
            <a:hueOff val="1355300"/>
            <a:satOff val="50000"/>
            <a:lumOff val="-7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PaaS</a:t>
          </a:r>
        </a:p>
      </dsp:txBody>
      <dsp:txXfrm>
        <a:off x="50278" y="1133288"/>
        <a:ext cx="1452085" cy="929395"/>
      </dsp:txXfrm>
    </dsp:sp>
    <dsp:sp modelId="{7EADC4B1-DF40-4D3E-A20A-ABB7172891A3}">
      <dsp:nvSpPr>
        <dsp:cNvPr id="0" name=""/>
        <dsp:cNvSpPr/>
      </dsp:nvSpPr>
      <dsp:spPr>
        <a:xfrm rot="5400000">
          <a:off x="2520786" y="1299309"/>
          <a:ext cx="823961" cy="2760251"/>
        </a:xfrm>
        <a:prstGeom prst="round2SameRect">
          <a:avLst/>
        </a:prstGeom>
        <a:solidFill>
          <a:schemeClr val="accent3">
            <a:tint val="40000"/>
            <a:alpha val="90000"/>
            <a:hueOff val="2029141"/>
            <a:satOff val="100000"/>
            <a:lumOff val="1779"/>
            <a:alphaOff val="0"/>
          </a:schemeClr>
        </a:solidFill>
        <a:ln w="12700" cap="flat" cmpd="sng" algn="ctr">
          <a:solidFill>
            <a:schemeClr val="accent3">
              <a:tint val="40000"/>
              <a:alpha val="90000"/>
              <a:hueOff val="2029141"/>
              <a:satOff val="100000"/>
              <a:lumOff val="177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Amazon Webservices</a:t>
          </a:r>
        </a:p>
        <a:p>
          <a:pPr marL="114300" lvl="1" indent="-114300" algn="l" defTabSz="622300">
            <a:lnSpc>
              <a:spcPct val="90000"/>
            </a:lnSpc>
            <a:spcBef>
              <a:spcPct val="0"/>
            </a:spcBef>
            <a:spcAft>
              <a:spcPct val="15000"/>
            </a:spcAft>
            <a:buChar char="•"/>
          </a:pPr>
          <a:r>
            <a:rPr lang="en-US" sz="1400" kern="1200" dirty="0"/>
            <a:t>Rackspace Cloud</a:t>
          </a:r>
        </a:p>
      </dsp:txBody>
      <dsp:txXfrm rot="-5400000">
        <a:off x="1552641" y="2307676"/>
        <a:ext cx="2720029" cy="743517"/>
      </dsp:txXfrm>
    </dsp:sp>
    <dsp:sp modelId="{3DDAF039-F388-45A6-8E5C-D59FA85D520F}">
      <dsp:nvSpPr>
        <dsp:cNvPr id="0" name=""/>
        <dsp:cNvSpPr/>
      </dsp:nvSpPr>
      <dsp:spPr>
        <a:xfrm>
          <a:off x="0" y="2164459"/>
          <a:ext cx="1552641" cy="1029951"/>
        </a:xfrm>
        <a:prstGeom prst="roundRect">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IaaS</a:t>
          </a:r>
        </a:p>
      </dsp:txBody>
      <dsp:txXfrm>
        <a:off x="50278" y="2214737"/>
        <a:ext cx="1452085" cy="929395"/>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svg>
</file>

<file path=ppt/media/image23.jpe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1D3CB4-921B-4003-B5CE-AAC0F586B146}" type="datetimeFigureOut">
              <a:rPr lang="en-SG" smtClean="0"/>
              <a:t>17/8/2023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53C5EF-5670-4924-9CAE-63293DFF72A8}" type="slidenum">
              <a:rPr lang="en-SG" smtClean="0"/>
              <a:t>‹#›</a:t>
            </a:fld>
            <a:endParaRPr lang="en-SG"/>
          </a:p>
        </p:txBody>
      </p:sp>
    </p:spTree>
    <p:extLst>
      <p:ext uri="{BB962C8B-B14F-4D97-AF65-F5344CB8AC3E}">
        <p14:creationId xmlns:p14="http://schemas.microsoft.com/office/powerpoint/2010/main" val="2099281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D923E61B-9923-41E8-A048-1B57D195D0C6}" type="slidenum">
              <a:rPr lang="en-US" smtClean="0"/>
              <a:pPr/>
              <a:t>3</a:t>
            </a:fld>
            <a:endParaRPr lang="en-US"/>
          </a:p>
        </p:txBody>
      </p:sp>
    </p:spTree>
    <p:extLst>
      <p:ext uri="{BB962C8B-B14F-4D97-AF65-F5344CB8AC3E}">
        <p14:creationId xmlns:p14="http://schemas.microsoft.com/office/powerpoint/2010/main" val="78491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SG" b="0" i="0" dirty="0">
                <a:solidFill>
                  <a:srgbClr val="BDC1C6"/>
                </a:solidFill>
                <a:effectLst/>
                <a:latin typeface="arial" panose="020B0604020202020204" pitchFamily="34" charset="0"/>
              </a:rPr>
              <a:t>A hypervisor, also known as a virtual machine monitor or VMM, is </a:t>
            </a:r>
            <a:r>
              <a:rPr lang="en-SG" b="1" i="0" dirty="0">
                <a:solidFill>
                  <a:srgbClr val="BDC1C6"/>
                </a:solidFill>
                <a:effectLst/>
                <a:latin typeface="arial" panose="020B0604020202020204" pitchFamily="34" charset="0"/>
              </a:rPr>
              <a:t>software that creates and runs virtual machines (VMs)</a:t>
            </a:r>
            <a:r>
              <a:rPr lang="en-SG" b="0" i="0" dirty="0">
                <a:solidFill>
                  <a:srgbClr val="BDC1C6"/>
                </a:solidFill>
                <a:effectLst/>
                <a:latin typeface="arial" panose="020B0604020202020204" pitchFamily="34" charset="0"/>
              </a:rPr>
              <a:t>. A hypervisor allows one host computer to support multiple guest VMs by virtually sharing its resources, such as memory and processing.</a:t>
            </a:r>
            <a:endParaRPr lang="en-US" dirty="0"/>
          </a:p>
        </p:txBody>
      </p:sp>
      <p:sp>
        <p:nvSpPr>
          <p:cNvPr id="4" name="Slide Number Placeholder 3"/>
          <p:cNvSpPr>
            <a:spLocks noGrp="1"/>
          </p:cNvSpPr>
          <p:nvPr>
            <p:ph type="sldNum" sz="quarter" idx="10"/>
          </p:nvPr>
        </p:nvSpPr>
        <p:spPr/>
        <p:txBody>
          <a:bodyPr/>
          <a:lstStyle/>
          <a:p>
            <a:fld id="{D923E61B-9923-41E8-A048-1B57D195D0C6}" type="slidenum">
              <a:rPr lang="en-US" smtClean="0"/>
              <a:pPr/>
              <a:t>49</a:t>
            </a:fld>
            <a:endParaRPr lang="en-US"/>
          </a:p>
        </p:txBody>
      </p:sp>
    </p:spTree>
    <p:extLst>
      <p:ext uri="{BB962C8B-B14F-4D97-AF65-F5344CB8AC3E}">
        <p14:creationId xmlns:p14="http://schemas.microsoft.com/office/powerpoint/2010/main" val="587855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2553C5EF-5670-4924-9CAE-63293DFF72A8}" type="slidenum">
              <a:rPr lang="en-SG" smtClean="0"/>
              <a:t>56</a:t>
            </a:fld>
            <a:endParaRPr lang="en-SG"/>
          </a:p>
        </p:txBody>
      </p:sp>
    </p:spTree>
    <p:extLst>
      <p:ext uri="{BB962C8B-B14F-4D97-AF65-F5344CB8AC3E}">
        <p14:creationId xmlns:p14="http://schemas.microsoft.com/office/powerpoint/2010/main" val="2026628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71E6C-60A9-4A2C-930F-0BBE769F79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C3C338D3-DA2C-4A1F-A0CC-7A96032207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1306E961-A40B-4D6F-9AB5-13B2F058C195}"/>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316106D4-519A-4B44-950D-E10189EE493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9A246D4-D242-49C7-9C78-581A352F19AD}"/>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3488151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2D8F5-8B4D-464A-8D06-C3474A635DA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B10A662B-3FF3-41B7-B4CF-FC42736D43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6375EB8-753E-4315-8CB0-445AB5E7483E}"/>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66DAEDF1-AD18-40E1-9FB1-53F37D3174E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32D7BBA-D7D8-4BE4-840F-B1AA5D70CAB6}"/>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1047156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43200F-3B37-4F8F-98C2-EAEC36430E2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7A3683A7-6149-4616-B57B-2831AB7F54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E3087F6-C003-4622-9AB0-62FA83549AE7}"/>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9AA40D80-5B71-4D9B-A981-4C068D1A2AA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2846B6E-59F7-4CD8-9690-29A3ABA68446}"/>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2100628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722CA-7100-481C-AF5B-B626D7301D49}"/>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8D4F087-551F-4C3B-98D5-290B5C57039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94831D2-7F57-41CB-9A9C-DEB8183D9804}"/>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20A75307-C7BC-4380-BB45-81331DD3AC2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253B4AC-59B9-428D-A384-FC9F86C08351}"/>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3036997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9F605-7400-46C9-B33C-3997AE36D9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7AA7807-1B0E-4F92-B6B8-9CB7D38B4C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5D4101-5A12-49BC-BA6F-8D494CAF5450}"/>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1D25DDF3-7CDA-45B2-BFE6-6BF24FDB8E9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E34C52F-99E5-45F4-839B-B7F3F22F16F6}"/>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3078304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88906-1FF6-495B-AE92-839E94DA2652}"/>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FAD7B9E6-C8C6-45B7-9F1E-BD6C3ADA4B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D91ACAD4-29B8-41B5-9CA2-90D49A003C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8A048080-D758-4A3B-9DDD-EE984B2E9C71}"/>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6" name="Footer Placeholder 5">
            <a:extLst>
              <a:ext uri="{FF2B5EF4-FFF2-40B4-BE49-F238E27FC236}">
                <a16:creationId xmlns:a16="http://schemas.microsoft.com/office/drawing/2014/main" id="{0B5BB6CD-B15E-48BC-B731-EFBE1622FC97}"/>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A89703C4-FD0F-41CD-8528-9470CFD14661}"/>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1757903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0DCFD-94D7-45B6-BAA9-51FC12CEF9CF}"/>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3F72D6E1-580E-41C6-B843-E7575AD7C6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814288-F302-4AA6-A3D4-71906094F5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1E4CE365-34F9-4082-87BD-777D27A273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FAB55F-1E67-4BAF-8721-B05EB2D622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C32E55F0-53BB-46C7-ACC1-B36ADF1A13BF}"/>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8" name="Footer Placeholder 7">
            <a:extLst>
              <a:ext uri="{FF2B5EF4-FFF2-40B4-BE49-F238E27FC236}">
                <a16:creationId xmlns:a16="http://schemas.microsoft.com/office/drawing/2014/main" id="{4A7A6E84-174F-444F-812B-9AEB8ABD9DE1}"/>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BB5A0137-0EC8-47BE-8A2D-1E2C6352A076}"/>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880479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4392C-B1AF-4ABE-9919-FE7B8A1B5E34}"/>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0468DEA0-6FC0-42EF-8A30-23C503BB0915}"/>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4" name="Footer Placeholder 3">
            <a:extLst>
              <a:ext uri="{FF2B5EF4-FFF2-40B4-BE49-F238E27FC236}">
                <a16:creationId xmlns:a16="http://schemas.microsoft.com/office/drawing/2014/main" id="{37CEAAD2-C9A5-4A6F-A894-226975F5F34B}"/>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1062088B-60DE-4A2E-8A37-8290CFF35A4D}"/>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1105263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CF9167-0C8B-4209-ADBC-AC12AFF05D4A}"/>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3" name="Footer Placeholder 2">
            <a:extLst>
              <a:ext uri="{FF2B5EF4-FFF2-40B4-BE49-F238E27FC236}">
                <a16:creationId xmlns:a16="http://schemas.microsoft.com/office/drawing/2014/main" id="{63AE0438-20AD-4F9E-9410-4CD6231604F3}"/>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4F48CA46-0B52-4DDD-94FF-544421AE7066}"/>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4048332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FC777-61C9-4C2A-9023-49196658A1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4F2A2BB8-F10D-4A31-89FC-C507D50707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F95D768-EBB4-47AC-95DD-3C4647876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6F03C1-C89E-4168-B9F5-442E3866F3AA}"/>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6" name="Footer Placeholder 5">
            <a:extLst>
              <a:ext uri="{FF2B5EF4-FFF2-40B4-BE49-F238E27FC236}">
                <a16:creationId xmlns:a16="http://schemas.microsoft.com/office/drawing/2014/main" id="{177E00AF-96EA-44DE-9D35-4CED8AA5D34B}"/>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EBA0DE8-07DA-473C-BB59-0D8FCFC59C69}"/>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1295604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410A7-8FEA-4018-9CD1-144A30A63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5EB6EE1F-0C78-4FD4-B9CB-B90CD4F8B2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16DEDA78-72C8-45C4-BB67-CE86FCDC8E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7E6EC0-7E50-4E8A-91D8-A682FA249E1E}"/>
              </a:ext>
            </a:extLst>
          </p:cNvPr>
          <p:cNvSpPr>
            <a:spLocks noGrp="1"/>
          </p:cNvSpPr>
          <p:nvPr>
            <p:ph type="dt" sz="half" idx="10"/>
          </p:nvPr>
        </p:nvSpPr>
        <p:spPr/>
        <p:txBody>
          <a:bodyPr/>
          <a:lstStyle/>
          <a:p>
            <a:fld id="{BB8D47EB-C28C-403D-92F3-5C789CD69F5E}" type="datetimeFigureOut">
              <a:rPr lang="en-SG" smtClean="0"/>
              <a:t>17/8/2023</a:t>
            </a:fld>
            <a:endParaRPr lang="en-SG"/>
          </a:p>
        </p:txBody>
      </p:sp>
      <p:sp>
        <p:nvSpPr>
          <p:cNvPr id="6" name="Footer Placeholder 5">
            <a:extLst>
              <a:ext uri="{FF2B5EF4-FFF2-40B4-BE49-F238E27FC236}">
                <a16:creationId xmlns:a16="http://schemas.microsoft.com/office/drawing/2014/main" id="{CE58A3B3-9FCE-4233-97AB-EBD3C8DDF2AC}"/>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005B2A5-6D4B-4607-9D26-AB3139899C05}"/>
              </a:ext>
            </a:extLst>
          </p:cNvPr>
          <p:cNvSpPr>
            <a:spLocks noGrp="1"/>
          </p:cNvSpPr>
          <p:nvPr>
            <p:ph type="sldNum" sz="quarter" idx="12"/>
          </p:nvPr>
        </p:nvSpPr>
        <p:spPr/>
        <p:txBody>
          <a:bodyPr/>
          <a:lstStyle/>
          <a:p>
            <a:fld id="{30BE2A9B-72DA-418B-A03D-F1E4C0F8A3B8}" type="slidenum">
              <a:rPr lang="en-SG" smtClean="0"/>
              <a:t>‹#›</a:t>
            </a:fld>
            <a:endParaRPr lang="en-SG"/>
          </a:p>
        </p:txBody>
      </p:sp>
    </p:spTree>
    <p:extLst>
      <p:ext uri="{BB962C8B-B14F-4D97-AF65-F5344CB8AC3E}">
        <p14:creationId xmlns:p14="http://schemas.microsoft.com/office/powerpoint/2010/main" val="4283359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E9F346-87A4-4D48-AD63-A0A7D7C997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76DC05DA-82BC-4D7C-B12C-2B6B8498DE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3939650-81AC-4292-979A-AAC7A43BEC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8D47EB-C28C-403D-92F3-5C789CD69F5E}" type="datetimeFigureOut">
              <a:rPr lang="en-SG" smtClean="0"/>
              <a:t>17/8/2023</a:t>
            </a:fld>
            <a:endParaRPr lang="en-SG"/>
          </a:p>
        </p:txBody>
      </p:sp>
      <p:sp>
        <p:nvSpPr>
          <p:cNvPr id="5" name="Footer Placeholder 4">
            <a:extLst>
              <a:ext uri="{FF2B5EF4-FFF2-40B4-BE49-F238E27FC236}">
                <a16:creationId xmlns:a16="http://schemas.microsoft.com/office/drawing/2014/main" id="{93311BDD-A4F2-4AC7-8E86-58579E83AE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4A340EDE-A161-4F5A-87E2-B842E79967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BE2A9B-72DA-418B-A03D-F1E4C0F8A3B8}" type="slidenum">
              <a:rPr lang="en-SG" smtClean="0"/>
              <a:t>‹#›</a:t>
            </a:fld>
            <a:endParaRPr lang="en-SG"/>
          </a:p>
        </p:txBody>
      </p:sp>
    </p:spTree>
    <p:extLst>
      <p:ext uri="{BB962C8B-B14F-4D97-AF65-F5344CB8AC3E}">
        <p14:creationId xmlns:p14="http://schemas.microsoft.com/office/powerpoint/2010/main" val="4046180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22.svg"/><Relationship Id="rId7" Type="http://schemas.openxmlformats.org/officeDocument/2006/relationships/diagramColors" Target="../diagrams/colors6.xm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www.ibm.com/cloud/learn/api"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016FA-A26F-4F37-8A75-FA99229DD00B}"/>
              </a:ext>
            </a:extLst>
          </p:cNvPr>
          <p:cNvSpPr>
            <a:spLocks noGrp="1"/>
          </p:cNvSpPr>
          <p:nvPr>
            <p:ph type="ctrTitle"/>
          </p:nvPr>
        </p:nvSpPr>
        <p:spPr/>
        <p:txBody>
          <a:bodyPr>
            <a:normAutofit fontScale="90000"/>
          </a:bodyPr>
          <a:lstStyle/>
          <a:p>
            <a:r>
              <a:rPr lang="en-SG" dirty="0"/>
              <a:t> Cloud Computing requirement and deployment models</a:t>
            </a:r>
          </a:p>
        </p:txBody>
      </p:sp>
      <p:sp>
        <p:nvSpPr>
          <p:cNvPr id="3" name="Subtitle 2">
            <a:extLst>
              <a:ext uri="{FF2B5EF4-FFF2-40B4-BE49-F238E27FC236}">
                <a16:creationId xmlns:a16="http://schemas.microsoft.com/office/drawing/2014/main" id="{9841950E-B7FF-42DC-A793-4153032F4D63}"/>
              </a:ext>
            </a:extLst>
          </p:cNvPr>
          <p:cNvSpPr>
            <a:spLocks noGrp="1"/>
          </p:cNvSpPr>
          <p:nvPr>
            <p:ph type="subTitle" idx="1"/>
          </p:nvPr>
        </p:nvSpPr>
        <p:spPr/>
        <p:txBody>
          <a:bodyPr/>
          <a:lstStyle/>
          <a:p>
            <a:endParaRPr lang="en-SG"/>
          </a:p>
        </p:txBody>
      </p:sp>
    </p:spTree>
    <p:extLst>
      <p:ext uri="{BB962C8B-B14F-4D97-AF65-F5344CB8AC3E}">
        <p14:creationId xmlns:p14="http://schemas.microsoft.com/office/powerpoint/2010/main" val="3102097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1981200" y="1600201"/>
            <a:ext cx="8229600" cy="457200"/>
          </a:xfrm>
        </p:spPr>
        <p:txBody>
          <a:bodyPr>
            <a:normAutofit lnSpcReduction="10000"/>
          </a:bodyPr>
          <a:lstStyle/>
          <a:p>
            <a:r>
              <a:rPr lang="en-US" dirty="0"/>
              <a:t>What dose cloud computing achieve ?</a:t>
            </a:r>
          </a:p>
        </p:txBody>
      </p:sp>
      <p:pic>
        <p:nvPicPr>
          <p:cNvPr id="40962" name="Picture 2" descr="http://www.candangroup.com/images/spot/investment.jpg"/>
          <p:cNvPicPr>
            <a:picLocks noChangeAspect="1" noChangeArrowheads="1"/>
          </p:cNvPicPr>
          <p:nvPr/>
        </p:nvPicPr>
        <p:blipFill>
          <a:blip r:embed="rId2" cstate="print"/>
          <a:srcRect/>
          <a:stretch>
            <a:fillRect/>
          </a:stretch>
        </p:blipFill>
        <p:spPr bwMode="auto">
          <a:xfrm>
            <a:off x="3564154" y="4358410"/>
            <a:ext cx="5063695" cy="22709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nvGraphicFramePr>
        <p:xfrm>
          <a:off x="2857501" y="2133600"/>
          <a:ext cx="6477001" cy="202184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Business focus</a:t>
                      </a:r>
                    </a:p>
                  </a:txBody>
                  <a:tcPr anchor="ctr"/>
                </a:tc>
                <a:tc>
                  <a:txBody>
                    <a:bodyPr/>
                    <a:lstStyle/>
                    <a:p>
                      <a:pPr algn="l"/>
                      <a:r>
                        <a:rPr lang="en-US" i="1" dirty="0">
                          <a:solidFill>
                            <a:schemeClr val="tx1"/>
                          </a:solidFill>
                        </a:rPr>
                        <a:t>Need to own its </a:t>
                      </a:r>
                      <a:r>
                        <a:rPr lang="en-US" i="1" baseline="0" dirty="0">
                          <a:solidFill>
                            <a:schemeClr val="tx1"/>
                          </a:solidFill>
                        </a:rPr>
                        <a:t>IT department</a:t>
                      </a:r>
                      <a:endParaRPr lang="en-US" i="1" dirty="0">
                        <a:solidFill>
                          <a:schemeClr val="tx1"/>
                        </a:solidFill>
                      </a:endParaRPr>
                    </a:p>
                  </a:txBody>
                  <a:tcPr anchor="ctr"/>
                </a:tc>
                <a:tc>
                  <a:txBody>
                    <a:bodyPr/>
                    <a:lstStyle/>
                    <a:p>
                      <a:pPr algn="l"/>
                      <a:r>
                        <a:rPr lang="en-US" i="1" dirty="0">
                          <a:solidFill>
                            <a:schemeClr val="tx1"/>
                          </a:solidFill>
                        </a:rPr>
                        <a:t>Cloud provider takes care everything</a:t>
                      </a:r>
                    </a:p>
                  </a:txBody>
                  <a:tcPr anchor="ctr"/>
                </a:tc>
                <a:extLst>
                  <a:ext uri="{0D108BD9-81ED-4DB2-BD59-A6C34878D82A}">
                    <a16:rowId xmlns:a16="http://schemas.microsoft.com/office/drawing/2014/main" val="10001"/>
                  </a:ext>
                </a:extLst>
              </a:tr>
              <a:tr h="370840">
                <a:tc>
                  <a:txBody>
                    <a:bodyPr/>
                    <a:lstStyle/>
                    <a:p>
                      <a:r>
                        <a:rPr lang="en-US" b="1" i="1" dirty="0"/>
                        <a:t>Payment</a:t>
                      </a:r>
                    </a:p>
                  </a:txBody>
                  <a:tcPr anchor="ctr"/>
                </a:tc>
                <a:tc>
                  <a:txBody>
                    <a:bodyPr/>
                    <a:lstStyle/>
                    <a:p>
                      <a:pPr algn="l"/>
                      <a:r>
                        <a:rPr lang="en-US" i="1" dirty="0">
                          <a:solidFill>
                            <a:schemeClr val="tx1"/>
                          </a:solidFill>
                        </a:rPr>
                        <a:t>Pay for all investment</a:t>
                      </a:r>
                      <a:r>
                        <a:rPr lang="en-US" i="1" baseline="0" dirty="0">
                          <a:solidFill>
                            <a:schemeClr val="tx1"/>
                          </a:solidFill>
                        </a:rPr>
                        <a:t> and human resource</a:t>
                      </a:r>
                      <a:endParaRPr lang="en-US" i="1" dirty="0">
                        <a:solidFill>
                          <a:schemeClr val="tx1"/>
                        </a:solidFill>
                      </a:endParaRPr>
                    </a:p>
                  </a:txBody>
                  <a:tcPr anchor="ctr"/>
                </a:tc>
                <a:tc>
                  <a:txBody>
                    <a:bodyPr/>
                    <a:lstStyle/>
                    <a:p>
                      <a:pPr algn="l"/>
                      <a:r>
                        <a:rPr lang="en-US" i="1" dirty="0">
                          <a:solidFill>
                            <a:schemeClr val="tx1"/>
                          </a:solidFill>
                        </a:rPr>
                        <a:t>Enterprise pays as the</a:t>
                      </a:r>
                      <a:r>
                        <a:rPr lang="en-US" i="1" baseline="0" dirty="0">
                          <a:solidFill>
                            <a:schemeClr val="tx1"/>
                          </a:solidFill>
                        </a:rPr>
                        <a:t> service used</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establish</a:t>
                      </a:r>
                      <a:r>
                        <a:rPr lang="en-US" i="1" baseline="0" dirty="0">
                          <a:solidFill>
                            <a:schemeClr val="tx1"/>
                          </a:solidFill>
                        </a:rPr>
                        <a:t> </a:t>
                      </a:r>
                      <a:r>
                        <a:rPr lang="en-US" i="1" dirty="0">
                          <a:solidFill>
                            <a:schemeClr val="tx1"/>
                          </a:solidFill>
                        </a:rPr>
                        <a:t>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Every enterprise has to own its IT department</a:t>
            </a:r>
          </a:p>
          <a:p>
            <a:pPr lvl="1"/>
            <a:r>
              <a:rPr lang="en-US" dirty="0"/>
              <a:t>IT resource is managed by enterprise themselves</a:t>
            </a:r>
          </a:p>
          <a:p>
            <a:pPr lvl="1"/>
            <a:r>
              <a:rPr lang="en-US" dirty="0"/>
              <a:t>IT complexity should be well taken care by enterprise themselves</a:t>
            </a:r>
            <a:br>
              <a:rPr lang="en-US" dirty="0"/>
            </a:br>
            <a:endParaRPr lang="en-US" dirty="0"/>
          </a:p>
          <a:p>
            <a:r>
              <a:rPr lang="en-US" dirty="0"/>
              <a:t>Some drawbacks :</a:t>
            </a:r>
          </a:p>
          <a:p>
            <a:pPr lvl="1"/>
            <a:r>
              <a:rPr lang="en-US" dirty="0"/>
              <a:t>IT department is not the business focus of enterprise</a:t>
            </a:r>
          </a:p>
          <a:p>
            <a:pPr lvl="1"/>
            <a:r>
              <a:rPr lang="en-US" dirty="0"/>
              <a:t>Most of enterprises do not well maintain their IT resources</a:t>
            </a:r>
          </a:p>
          <a:p>
            <a:pPr lvl="1"/>
            <a:r>
              <a:rPr lang="en-US" dirty="0"/>
              <a:t>Enterprise seldom optimizes their IT resource usage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1981200" y="1600201"/>
            <a:ext cx="8382000" cy="4525963"/>
          </a:xfrm>
        </p:spPr>
        <p:txBody>
          <a:bodyPr>
            <a:normAutofit fontScale="92500"/>
          </a:bodyPr>
          <a:lstStyle/>
          <a:p>
            <a:r>
              <a:rPr lang="en-US" dirty="0"/>
              <a:t>Collaboration with Cloud providers :</a:t>
            </a:r>
          </a:p>
          <a:p>
            <a:pPr lvl="1"/>
            <a:r>
              <a:rPr lang="en-US" dirty="0"/>
              <a:t>Cloud providers centrally maintain IT infrastructure for clients</a:t>
            </a:r>
          </a:p>
          <a:p>
            <a:pPr lvl="1"/>
            <a:r>
              <a:rPr lang="en-US" dirty="0"/>
              <a:t>Cloud providers employ experts for management and administration</a:t>
            </a:r>
          </a:p>
          <a:p>
            <a:pPr lvl="1"/>
            <a:r>
              <a:rPr lang="en-US" dirty="0"/>
              <a:t>Cloud providers focus on providing reliable IT services</a:t>
            </a:r>
          </a:p>
          <a:p>
            <a:pPr lvl="1"/>
            <a:r>
              <a:rPr lang="en-US" dirty="0"/>
              <a:t>Enterprises only rent the service they need and care</a:t>
            </a:r>
            <a:br>
              <a:rPr lang="en-US" dirty="0"/>
            </a:br>
            <a:endParaRPr lang="en-US" dirty="0"/>
          </a:p>
          <a:p>
            <a:r>
              <a:rPr lang="en-US" dirty="0"/>
              <a:t>Some benefits :</a:t>
            </a:r>
          </a:p>
          <a:p>
            <a:pPr lvl="1"/>
            <a:r>
              <a:rPr lang="en-US" dirty="0"/>
              <a:t>Industrial specialization will be improved</a:t>
            </a:r>
          </a:p>
          <a:p>
            <a:pPr lvl="1"/>
            <a:r>
              <a:rPr lang="en-US" dirty="0"/>
              <a:t>IT service performance will be optimized</a:t>
            </a:r>
          </a:p>
          <a:p>
            <a:pPr lvl="1"/>
            <a:r>
              <a:rPr lang="en-US" dirty="0"/>
              <a:t>Enterprise business focus will be enhanced</a:t>
            </a:r>
          </a:p>
          <a:p>
            <a:pPr lvl="1"/>
            <a:r>
              <a:rPr lang="en-US" dirty="0"/>
              <a:t>IT resource waste will be reduced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1981200" y="1600201"/>
            <a:ext cx="8229600" cy="457200"/>
          </a:xfrm>
        </p:spPr>
        <p:txBody>
          <a:bodyPr>
            <a:normAutofit lnSpcReduction="10000"/>
          </a:bodyPr>
          <a:lstStyle/>
          <a:p>
            <a:r>
              <a:rPr lang="en-US" dirty="0"/>
              <a:t>What dose cloud computing achieve ?</a:t>
            </a:r>
          </a:p>
        </p:txBody>
      </p:sp>
      <p:pic>
        <p:nvPicPr>
          <p:cNvPr id="41986" name="Picture 2" descr="http://www.srlab.com.cn/images/ShakeHands.jpg"/>
          <p:cNvPicPr>
            <a:picLocks noChangeAspect="1" noChangeArrowheads="1"/>
          </p:cNvPicPr>
          <p:nvPr/>
        </p:nvPicPr>
        <p:blipFill>
          <a:blip r:embed="rId2" cstate="print"/>
          <a:srcRect t="5530" b="9677"/>
          <a:stretch>
            <a:fillRect/>
          </a:stretch>
        </p:blipFill>
        <p:spPr bwMode="auto">
          <a:xfrm>
            <a:off x="4084022" y="4343400"/>
            <a:ext cx="4023956"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nvGraphicFramePr>
        <p:xfrm>
          <a:off x="2667001" y="2133600"/>
          <a:ext cx="6858001" cy="202184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Collaboration</a:t>
                      </a:r>
                    </a:p>
                  </a:txBody>
                  <a:tcPr anchor="ctr"/>
                </a:tc>
                <a:tc>
                  <a:txBody>
                    <a:bodyPr/>
                    <a:lstStyle/>
                    <a:p>
                      <a:pPr algn="l"/>
                      <a:r>
                        <a:rPr lang="en-US" i="1" dirty="0">
                          <a:solidFill>
                            <a:schemeClr val="tx1"/>
                          </a:solidFill>
                        </a:rPr>
                        <a:t>Enterprise needs</a:t>
                      </a:r>
                      <a:r>
                        <a:rPr lang="en-US" i="1" baseline="0" dirty="0">
                          <a:solidFill>
                            <a:schemeClr val="tx1"/>
                          </a:solidFill>
                        </a:rPr>
                        <a:t> to take care everything</a:t>
                      </a:r>
                      <a:endParaRPr lang="en-US" i="1" dirty="0">
                        <a:solidFill>
                          <a:schemeClr val="tx1"/>
                        </a:solidFill>
                      </a:endParaRPr>
                    </a:p>
                  </a:txBody>
                  <a:tcPr anchor="ctr"/>
                </a:tc>
                <a:tc>
                  <a:txBody>
                    <a:bodyPr/>
                    <a:lstStyle/>
                    <a:p>
                      <a:pPr algn="l"/>
                      <a:r>
                        <a:rPr lang="en-US" i="1" dirty="0">
                          <a:solidFill>
                            <a:schemeClr val="tx1"/>
                          </a:solidFill>
                        </a:rPr>
                        <a:t>Enterprise</a:t>
                      </a:r>
                      <a:r>
                        <a:rPr lang="en-US" i="1" baseline="0" dirty="0">
                          <a:solidFill>
                            <a:schemeClr val="tx1"/>
                          </a:solidFill>
                        </a:rPr>
                        <a:t> focuses on its own business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Management</a:t>
                      </a:r>
                    </a:p>
                  </a:txBody>
                  <a:tcPr anchor="ctr"/>
                </a:tc>
                <a:tc>
                  <a:txBody>
                    <a:bodyPr/>
                    <a:lstStyle/>
                    <a:p>
                      <a:pPr algn="l"/>
                      <a:r>
                        <a:rPr lang="en-US" i="1" dirty="0">
                          <a:solidFill>
                            <a:schemeClr val="tx1"/>
                          </a:solidFill>
                        </a:rPr>
                        <a:t>Enterprise works with poor manageability</a:t>
                      </a:r>
                    </a:p>
                  </a:txBody>
                  <a:tcPr anchor="ctr"/>
                </a:tc>
                <a:tc>
                  <a:txBody>
                    <a:bodyPr/>
                    <a:lstStyle/>
                    <a:p>
                      <a:pPr algn="l"/>
                      <a:r>
                        <a:rPr lang="en-US" i="1" dirty="0">
                          <a:solidFill>
                            <a:schemeClr val="tx1"/>
                          </a:solidFill>
                        </a:rPr>
                        <a:t>Cloud</a:t>
                      </a:r>
                      <a:r>
                        <a:rPr lang="en-US" i="1" baseline="0" dirty="0">
                          <a:solidFill>
                            <a:schemeClr val="tx1"/>
                          </a:solidFill>
                        </a:rPr>
                        <a:t> provider applies professional control</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Relationship</a:t>
                      </a:r>
                    </a:p>
                  </a:txBody>
                  <a:tcPr anchor="ctr"/>
                </a:tc>
                <a:tc>
                  <a:txBody>
                    <a:bodyPr/>
                    <a:lstStyle/>
                    <a:p>
                      <a:pPr algn="l"/>
                      <a:r>
                        <a:rPr lang="en-US" i="1" dirty="0">
                          <a:solidFill>
                            <a:schemeClr val="tx1"/>
                          </a:solidFill>
                        </a:rPr>
                        <a:t>Stand alone enterprise</a:t>
                      </a:r>
                    </a:p>
                  </a:txBody>
                  <a:tcPr anchor="ctr"/>
                </a:tc>
                <a:tc>
                  <a:txBody>
                    <a:bodyPr/>
                    <a:lstStyle/>
                    <a:p>
                      <a:pPr algn="l"/>
                      <a:r>
                        <a:rPr lang="en-US" i="1" dirty="0">
                          <a:solidFill>
                            <a:schemeClr val="tx1"/>
                          </a:solidFill>
                        </a:rPr>
                        <a:t>Win-Win partnership</a:t>
                      </a: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Enterprise seldom takes care about IT resource utilization</a:t>
            </a:r>
          </a:p>
          <a:p>
            <a:pPr lvl="1"/>
            <a:r>
              <a:rPr lang="en-US" dirty="0"/>
              <a:t>Enterprise owns their IT resource without well management</a:t>
            </a:r>
          </a:p>
          <a:p>
            <a:pPr lvl="1"/>
            <a:r>
              <a:rPr lang="en-US" dirty="0"/>
              <a:t>IT resource usually over invested for peak demand</a:t>
            </a:r>
            <a:br>
              <a:rPr lang="en-US" dirty="0"/>
            </a:br>
            <a:endParaRPr lang="en-US" dirty="0"/>
          </a:p>
          <a:p>
            <a:r>
              <a:rPr lang="en-US" dirty="0"/>
              <a:t>Some drawbacks :</a:t>
            </a:r>
          </a:p>
          <a:p>
            <a:pPr lvl="1"/>
            <a:r>
              <a:rPr lang="en-US" dirty="0"/>
              <a:t>Power and space utilization among enterprises are wasted</a:t>
            </a:r>
          </a:p>
          <a:p>
            <a:pPr lvl="1"/>
            <a:r>
              <a:rPr lang="en-US" dirty="0"/>
              <a:t>IT resources across enterprises cannot be shared</a:t>
            </a:r>
          </a:p>
          <a:p>
            <a:pPr lvl="1"/>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266" y="685800"/>
            <a:ext cx="2085203" cy="5105400"/>
          </a:xfrm>
        </p:spPr>
        <p:txBody>
          <a:bodyPr>
            <a:normAutofit/>
          </a:bodyPr>
          <a:lstStyle/>
          <a:p>
            <a:r>
              <a:rPr lang="en-US" sz="3500">
                <a:solidFill>
                  <a:srgbClr val="FFFFFF"/>
                </a:solidFill>
              </a:rPr>
              <a:t>Improve Resource Utilization</a:t>
            </a:r>
          </a:p>
        </p:txBody>
      </p:sp>
      <p:graphicFrame>
        <p:nvGraphicFramePr>
          <p:cNvPr id="5" name="Content Placeholder 2">
            <a:extLst>
              <a:ext uri="{FF2B5EF4-FFF2-40B4-BE49-F238E27FC236}">
                <a16:creationId xmlns:a16="http://schemas.microsoft.com/office/drawing/2014/main" id="{FDB27C71-2A3B-46ED-BF1C-1FA9EA11B484}"/>
              </a:ext>
            </a:extLst>
          </p:cNvPr>
          <p:cNvGraphicFramePr>
            <a:graphicFrameLocks noGrp="1"/>
          </p:cNvGraphicFramePr>
          <p:nvPr>
            <p:ph idx="1"/>
            <p:extLst>
              <p:ext uri="{D42A27DB-BD31-4B8C-83A1-F6EECF244321}">
                <p14:modId xmlns:p14="http://schemas.microsoft.com/office/powerpoint/2010/main" val="2724386914"/>
              </p:ext>
            </p:extLst>
          </p:nvPr>
        </p:nvGraphicFramePr>
        <p:xfrm>
          <a:off x="125718" y="0"/>
          <a:ext cx="12066282" cy="56303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pic>
        <p:nvPicPr>
          <p:cNvPr id="46084" name="Picture 4" descr="http://achieving-your-potential.com/tree%20in%20hand.jpg"/>
          <p:cNvPicPr>
            <a:picLocks noChangeAspect="1" noChangeArrowheads="1"/>
          </p:cNvPicPr>
          <p:nvPr/>
        </p:nvPicPr>
        <p:blipFill>
          <a:blip r:embed="rId2" cstate="print"/>
          <a:srcRect t="20593" b="14455"/>
          <a:stretch>
            <a:fillRect/>
          </a:stretch>
        </p:blipFill>
        <p:spPr bwMode="auto">
          <a:xfrm>
            <a:off x="3997675" y="4191000"/>
            <a:ext cx="4196650"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Content Placeholder 2"/>
          <p:cNvSpPr>
            <a:spLocks noGrp="1"/>
          </p:cNvSpPr>
          <p:nvPr>
            <p:ph idx="1"/>
          </p:nvPr>
        </p:nvSpPr>
        <p:spPr>
          <a:xfrm>
            <a:off x="1981200" y="1600201"/>
            <a:ext cx="8229600" cy="457200"/>
          </a:xfrm>
        </p:spPr>
        <p:txBody>
          <a:bodyPr>
            <a:normAutofit lnSpcReduction="10000"/>
          </a:bodyPr>
          <a:lstStyle/>
          <a:p>
            <a:r>
              <a:rPr lang="en-US" dirty="0"/>
              <a:t>What dose cloud computing achieve ?</a:t>
            </a:r>
          </a:p>
        </p:txBody>
      </p:sp>
      <p:graphicFrame>
        <p:nvGraphicFramePr>
          <p:cNvPr id="7" name="Table 6"/>
          <p:cNvGraphicFramePr>
            <a:graphicFrameLocks noGrp="1"/>
          </p:cNvGraphicFramePr>
          <p:nvPr/>
        </p:nvGraphicFramePr>
        <p:xfrm>
          <a:off x="2857501" y="2311400"/>
          <a:ext cx="6477001" cy="165100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247899">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IT Resource Utilization</a:t>
                      </a:r>
                    </a:p>
                  </a:txBody>
                  <a:tcPr anchor="ctr"/>
                </a:tc>
                <a:tc>
                  <a:txBody>
                    <a:bodyPr/>
                    <a:lstStyle/>
                    <a:p>
                      <a:pPr algn="l"/>
                      <a:r>
                        <a:rPr lang="en-US" i="1" dirty="0">
                          <a:solidFill>
                            <a:schemeClr val="tx1"/>
                          </a:solidFill>
                        </a:rPr>
                        <a:t>IT</a:t>
                      </a:r>
                      <a:r>
                        <a:rPr lang="en-US" i="1" baseline="0" dirty="0">
                          <a:solidFill>
                            <a:schemeClr val="tx1"/>
                          </a:solidFill>
                        </a:rPr>
                        <a:t> resource under utilized most of time</a:t>
                      </a:r>
                      <a:endParaRPr lang="en-US" i="1" dirty="0">
                        <a:solidFill>
                          <a:schemeClr val="tx1"/>
                        </a:solidFill>
                      </a:endParaRPr>
                    </a:p>
                  </a:txBody>
                  <a:tcPr anchor="ctr"/>
                </a:tc>
                <a:tc>
                  <a:txBody>
                    <a:bodyPr/>
                    <a:lstStyle/>
                    <a:p>
                      <a:pPr algn="l"/>
                      <a:r>
                        <a:rPr lang="en-US" i="1" baseline="0" dirty="0">
                          <a:solidFill>
                            <a:schemeClr val="tx1"/>
                          </a:solidFill>
                        </a:rPr>
                        <a:t>Share to improve utilization of IT resource</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Power</a:t>
                      </a:r>
                      <a:r>
                        <a:rPr lang="en-US" b="1" i="1" baseline="0" dirty="0"/>
                        <a:t> </a:t>
                      </a:r>
                      <a:r>
                        <a:rPr lang="en-US" b="1" i="1" dirty="0"/>
                        <a:t>Consumption</a:t>
                      </a:r>
                    </a:p>
                  </a:txBody>
                  <a:tcPr anchor="ctr"/>
                </a:tc>
                <a:tc>
                  <a:txBody>
                    <a:bodyPr/>
                    <a:lstStyle/>
                    <a:p>
                      <a:pPr algn="l"/>
                      <a:r>
                        <a:rPr lang="en-US" i="1" dirty="0">
                          <a:solidFill>
                            <a:schemeClr val="tx1"/>
                          </a:solidFill>
                        </a:rPr>
                        <a:t>Waste power and cooling</a:t>
                      </a:r>
                      <a:r>
                        <a:rPr lang="en-US" i="1" baseline="0" dirty="0">
                          <a:solidFill>
                            <a:schemeClr val="tx1"/>
                          </a:solidFill>
                        </a:rPr>
                        <a:t> system</a:t>
                      </a:r>
                      <a:endParaRPr lang="en-US" i="1" dirty="0">
                        <a:solidFill>
                          <a:schemeClr val="tx1"/>
                        </a:solidFill>
                      </a:endParaRPr>
                    </a:p>
                  </a:txBody>
                  <a:tcPr anchor="ctr"/>
                </a:tc>
                <a:tc>
                  <a:txBody>
                    <a:bodyPr/>
                    <a:lstStyle/>
                    <a:p>
                      <a:pPr algn="l"/>
                      <a:r>
                        <a:rPr lang="en-US" i="1" dirty="0">
                          <a:solidFill>
                            <a:schemeClr val="tx1"/>
                          </a:solidFill>
                        </a:rPr>
                        <a:t>Cloud system should be global optimized</a:t>
                      </a:r>
                    </a:p>
                  </a:txBody>
                  <a:tcPr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60639" y="1117938"/>
            <a:ext cx="9270743"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For End User and Individual</a:t>
            </a:r>
          </a:p>
        </p:txBody>
      </p:sp>
      <p:pic>
        <p:nvPicPr>
          <p:cNvPr id="3" name="Picture 2" descr="C:\Users\Andy\AppData\Local\Microsoft\Windows\Temporary Internet Files\Content.IE5\AKOK3RTZ\MPj04276710000[1].jpg"/>
          <p:cNvPicPr>
            <a:picLocks noChangeAspect="1" noChangeArrowheads="1"/>
          </p:cNvPicPr>
          <p:nvPr/>
        </p:nvPicPr>
        <p:blipFill>
          <a:blip r:embed="rId2" cstate="print"/>
          <a:srcRect t="14858" b="4246"/>
          <a:stretch>
            <a:fillRect/>
          </a:stretch>
        </p:blipFill>
        <p:spPr bwMode="auto">
          <a:xfrm>
            <a:off x="2628900" y="2438400"/>
            <a:ext cx="6934200" cy="3733800"/>
          </a:xfrm>
          <a:prstGeom prst="roundRect">
            <a:avLst>
              <a:gd name="adj" fmla="val 4422"/>
            </a:avLst>
          </a:prstGeom>
          <a:noFill/>
          <a:effectLst>
            <a:outerShdw blurRad="63500" sx="102000" sy="102000" algn="ctr" rotWithShape="0">
              <a:prstClr val="black">
                <a:alpha val="40000"/>
              </a:prst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6"/>
            <a:ext cx="7886700" cy="1325563"/>
          </a:xfrm>
        </p:spPr>
        <p:txBody>
          <a:bodyPr>
            <a:normAutofit/>
          </a:bodyPr>
          <a:lstStyle/>
          <a:p>
            <a:r>
              <a:rPr lang="en-US" sz="3300"/>
              <a:t>Reduce Local Computing Power</a:t>
            </a:r>
          </a:p>
        </p:txBody>
      </p:sp>
      <p:graphicFrame>
        <p:nvGraphicFramePr>
          <p:cNvPr id="5" name="Content Placeholder 2">
            <a:extLst>
              <a:ext uri="{FF2B5EF4-FFF2-40B4-BE49-F238E27FC236}">
                <a16:creationId xmlns:a16="http://schemas.microsoft.com/office/drawing/2014/main" id="{3E622C0D-338D-4FDE-A38F-0F089C656204}"/>
              </a:ext>
            </a:extLst>
          </p:cNvPr>
          <p:cNvGraphicFramePr>
            <a:graphicFrameLocks noGrp="1"/>
          </p:cNvGraphicFramePr>
          <p:nvPr>
            <p:ph idx="1"/>
          </p:nvPr>
        </p:nvGraphicFramePr>
        <p:xfrm>
          <a:off x="2152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p:txBody>
          <a:bodyPr/>
          <a:lstStyle/>
          <a:p>
            <a:r>
              <a:rPr lang="en-US" dirty="0"/>
              <a:t>Using Cloud Computing services :</a:t>
            </a:r>
          </a:p>
          <a:p>
            <a:pPr lvl="1"/>
            <a:r>
              <a:rPr lang="en-US" dirty="0"/>
              <a:t>One can utilize the remote computing power in the cloud</a:t>
            </a:r>
          </a:p>
          <a:p>
            <a:pPr lvl="1"/>
            <a:r>
              <a:rPr lang="en-US" dirty="0"/>
              <a:t>One needs only basic computing power to connect to internet</a:t>
            </a:r>
          </a:p>
          <a:p>
            <a:pPr lvl="1"/>
            <a:r>
              <a:rPr lang="en-US" dirty="0"/>
              <a:t>Application in the cloud will automatically upgrade</a:t>
            </a:r>
            <a:br>
              <a:rPr lang="en-US" dirty="0"/>
            </a:br>
            <a:endParaRPr lang="en-US" dirty="0"/>
          </a:p>
          <a:p>
            <a:r>
              <a:rPr lang="en-US" dirty="0"/>
              <a:t>Some benefits :</a:t>
            </a:r>
          </a:p>
          <a:p>
            <a:pPr lvl="1"/>
            <a:r>
              <a:rPr lang="en-US" dirty="0"/>
              <a:t>One can access his/her applications anywhere through the Internet</a:t>
            </a:r>
          </a:p>
          <a:p>
            <a:pPr lvl="1"/>
            <a:r>
              <a:rPr lang="en-US" dirty="0"/>
              <a:t>One can dynamically request for computing power on demand</a:t>
            </a:r>
          </a:p>
          <a:p>
            <a:pPr lvl="1"/>
            <a:r>
              <a:rPr lang="en-US" dirty="0"/>
              <a:t>Application may need not to be reinstalled even reinstall the OS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C:\Users\Andy\AppData\Local\Microsoft\Windows\Temporary Internet Files\Content.IE5\PQCBMZKS\MPj04422350000[1].jpg"/>
          <p:cNvPicPr>
            <a:picLocks noChangeAspect="1" noChangeArrowheads="1"/>
          </p:cNvPicPr>
          <p:nvPr/>
        </p:nvPicPr>
        <p:blipFill>
          <a:blip r:embed="rId2" cstate="print"/>
          <a:srcRect t="23170" b="3601"/>
          <a:stretch>
            <a:fillRect/>
          </a:stretch>
        </p:blipFill>
        <p:spPr bwMode="auto">
          <a:xfrm flipH="1">
            <a:off x="5524500" y="0"/>
            <a:ext cx="5143500" cy="4648200"/>
          </a:xfrm>
          <a:prstGeom prst="rect">
            <a:avLst/>
          </a:prstGeom>
          <a:noFill/>
        </p:spPr>
      </p:pic>
      <p:sp>
        <p:nvSpPr>
          <p:cNvPr id="2" name="Title 1"/>
          <p:cNvSpPr>
            <a:spLocks noGrp="1"/>
          </p:cNvSpPr>
          <p:nvPr>
            <p:ph type="title"/>
          </p:nvPr>
        </p:nvSpPr>
        <p:spPr/>
        <p:txBody>
          <a:bodyPr/>
          <a:lstStyle/>
          <a:p>
            <a:r>
              <a:rPr lang="en-US" dirty="0"/>
              <a:t>What is cloud computing ?</a:t>
            </a:r>
          </a:p>
        </p:txBody>
      </p:sp>
      <p:sp>
        <p:nvSpPr>
          <p:cNvPr id="3" name="Text Placeholder 2"/>
          <p:cNvSpPr>
            <a:spLocks noGrp="1"/>
          </p:cNvSpPr>
          <p:nvPr>
            <p:ph type="body" idx="1"/>
          </p:nvPr>
        </p:nvSpPr>
        <p:spPr/>
        <p:txBody>
          <a:bodyPr/>
          <a:lstStyle/>
          <a:p>
            <a:r>
              <a:rPr lang="en-US" dirty="0">
                <a:solidFill>
                  <a:srgbClr val="C00000"/>
                </a:solidFill>
              </a:rPr>
              <a:t>What can we gain from cloud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3763" y="433546"/>
            <a:ext cx="8354890" cy="930447"/>
          </a:xfrm>
        </p:spPr>
        <p:txBody>
          <a:bodyPr vert="horz" lIns="91440" tIns="45720" rIns="91440" bIns="45720" rtlCol="0" anchor="b">
            <a:normAutofit/>
          </a:bodyPr>
          <a:lstStyle/>
          <a:p>
            <a:pPr algn="ctr"/>
            <a:r>
              <a:rPr lang="en-US" sz="4700">
                <a:solidFill>
                  <a:srgbClr val="FFFFFF"/>
                </a:solidFill>
              </a:rPr>
              <a:t>Reduce Local Computing Power</a:t>
            </a:r>
          </a:p>
        </p:txBody>
      </p:sp>
      <p:sp>
        <p:nvSpPr>
          <p:cNvPr id="3" name="Content Placeholder 2"/>
          <p:cNvSpPr>
            <a:spLocks noGrp="1"/>
          </p:cNvSpPr>
          <p:nvPr>
            <p:ph idx="1"/>
          </p:nvPr>
        </p:nvSpPr>
        <p:spPr>
          <a:xfrm>
            <a:off x="2682208" y="1645724"/>
            <a:ext cx="6858000" cy="420001"/>
          </a:xfrm>
        </p:spPr>
        <p:txBody>
          <a:bodyPr vert="horz" lIns="91440" tIns="45720" rIns="91440" bIns="45720" rtlCol="0">
            <a:normAutofit/>
          </a:bodyPr>
          <a:lstStyle/>
          <a:p>
            <a:pPr marL="0" indent="0" algn="ctr">
              <a:buNone/>
            </a:pPr>
            <a:r>
              <a:rPr lang="en-US" sz="1700" dirty="0">
                <a:solidFill>
                  <a:srgbClr val="669CEB"/>
                </a:solidFill>
              </a:rPr>
              <a:t>What does client achieve through cloud computing achieve ?</a:t>
            </a:r>
          </a:p>
        </p:txBody>
      </p:sp>
      <p:pic>
        <p:nvPicPr>
          <p:cNvPr id="50178" name="Picture 2" descr="http://www.cloudtopweb.com/images/cloud-computing.jpg"/>
          <p:cNvPicPr>
            <a:picLocks noChangeAspect="1" noChangeArrowheads="1"/>
          </p:cNvPicPr>
          <p:nvPr/>
        </p:nvPicPr>
        <p:blipFill>
          <a:blip r:embed="rId2" cstate="print"/>
          <a:stretch>
            <a:fillRect/>
          </a:stretch>
        </p:blipFill>
        <p:spPr bwMode="auto">
          <a:xfrm>
            <a:off x="1772675" y="3003688"/>
            <a:ext cx="4091938" cy="2843896"/>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nvGraphicFramePr>
        <p:xfrm>
          <a:off x="6357805" y="2780071"/>
          <a:ext cx="4091939" cy="3291132"/>
        </p:xfrm>
        <a:graphic>
          <a:graphicData uri="http://schemas.openxmlformats.org/drawingml/2006/table">
            <a:tbl>
              <a:tblPr firstRow="1" bandRow="1">
                <a:tableStyleId>{3B4B98B0-60AC-42C2-AFA5-B58CD77FA1E5}</a:tableStyleId>
              </a:tblPr>
              <a:tblGrid>
                <a:gridCol w="1481185">
                  <a:extLst>
                    <a:ext uri="{9D8B030D-6E8A-4147-A177-3AD203B41FA5}">
                      <a16:colId xmlns:a16="http://schemas.microsoft.com/office/drawing/2014/main" val="20000"/>
                    </a:ext>
                  </a:extLst>
                </a:gridCol>
                <a:gridCol w="1283401">
                  <a:extLst>
                    <a:ext uri="{9D8B030D-6E8A-4147-A177-3AD203B41FA5}">
                      <a16:colId xmlns:a16="http://schemas.microsoft.com/office/drawing/2014/main" val="20001"/>
                    </a:ext>
                  </a:extLst>
                </a:gridCol>
                <a:gridCol w="1327353">
                  <a:extLst>
                    <a:ext uri="{9D8B030D-6E8A-4147-A177-3AD203B41FA5}">
                      <a16:colId xmlns:a16="http://schemas.microsoft.com/office/drawing/2014/main" val="20002"/>
                    </a:ext>
                  </a:extLst>
                </a:gridCol>
              </a:tblGrid>
              <a:tr h="585442">
                <a:tc>
                  <a:txBody>
                    <a:bodyPr/>
                    <a:lstStyle/>
                    <a:p>
                      <a:endParaRPr lang="en-US" sz="1200"/>
                    </a:p>
                  </a:txBody>
                  <a:tcPr marL="79114" marR="79114" marT="39557" marB="39557"/>
                </a:tc>
                <a:tc>
                  <a:txBody>
                    <a:bodyPr/>
                    <a:lstStyle/>
                    <a:p>
                      <a:r>
                        <a:rPr lang="en-US" sz="1200"/>
                        <a:t>Traditional</a:t>
                      </a:r>
                    </a:p>
                  </a:txBody>
                  <a:tcPr marL="79114" marR="79114" marT="39557" marB="39557"/>
                </a:tc>
                <a:tc>
                  <a:txBody>
                    <a:bodyPr/>
                    <a:lstStyle/>
                    <a:p>
                      <a:r>
                        <a:rPr lang="en-US" sz="1200"/>
                        <a:t>With</a:t>
                      </a:r>
                      <a:r>
                        <a:rPr lang="en-US" sz="1200" baseline="0"/>
                        <a:t> Cloud Computing</a:t>
                      </a:r>
                      <a:endParaRPr lang="en-US" sz="1200"/>
                    </a:p>
                  </a:txBody>
                  <a:tcPr marL="79114" marR="79114" marT="39557" marB="39557"/>
                </a:tc>
                <a:extLst>
                  <a:ext uri="{0D108BD9-81ED-4DB2-BD59-A6C34878D82A}">
                    <a16:rowId xmlns:a16="http://schemas.microsoft.com/office/drawing/2014/main" val="10000"/>
                  </a:ext>
                </a:extLst>
              </a:tr>
              <a:tr h="1060124">
                <a:tc>
                  <a:txBody>
                    <a:bodyPr/>
                    <a:lstStyle/>
                    <a:p>
                      <a:r>
                        <a:rPr lang="en-US" sz="1200" b="1"/>
                        <a:t>Hardware</a:t>
                      </a:r>
                      <a:r>
                        <a:rPr lang="en-US" sz="1200" b="1" baseline="0"/>
                        <a:t> Requirement</a:t>
                      </a:r>
                      <a:endParaRPr lang="en-US" sz="1200" b="1" i="1"/>
                    </a:p>
                  </a:txBody>
                  <a:tcPr marL="79114" marR="79114" marT="39557" marB="39557" anchor="ctr"/>
                </a:tc>
                <a:tc>
                  <a:txBody>
                    <a:bodyPr/>
                    <a:lstStyle/>
                    <a:p>
                      <a:pPr algn="l"/>
                      <a:r>
                        <a:rPr lang="en-US" sz="1200">
                          <a:solidFill>
                            <a:schemeClr val="tx1"/>
                          </a:solidFill>
                        </a:rPr>
                        <a:t>User needs to</a:t>
                      </a:r>
                      <a:r>
                        <a:rPr lang="en-US" sz="1200" baseline="0">
                          <a:solidFill>
                            <a:schemeClr val="tx1"/>
                          </a:solidFill>
                        </a:rPr>
                        <a:t> buy powerful hardware</a:t>
                      </a:r>
                      <a:endParaRPr lang="en-US" sz="1200" i="1">
                        <a:solidFill>
                          <a:schemeClr val="tx1"/>
                        </a:solidFill>
                      </a:endParaRPr>
                    </a:p>
                  </a:txBody>
                  <a:tcPr marL="79114" marR="79114" marT="39557" marB="39557" anchor="ctr"/>
                </a:tc>
                <a:tc>
                  <a:txBody>
                    <a:bodyPr/>
                    <a:lstStyle/>
                    <a:p>
                      <a:pPr algn="l"/>
                      <a:r>
                        <a:rPr lang="en-US" sz="1200" baseline="0">
                          <a:solidFill>
                            <a:schemeClr val="tx1"/>
                          </a:solidFill>
                        </a:rPr>
                        <a:t>Only basic hardware to connect to internet</a:t>
                      </a:r>
                      <a:endParaRPr lang="en-US" sz="1200" i="1">
                        <a:solidFill>
                          <a:schemeClr val="tx1"/>
                        </a:solidFill>
                      </a:endParaRPr>
                    </a:p>
                  </a:txBody>
                  <a:tcPr marL="79114" marR="79114" marT="39557" marB="39557" anchor="ctr"/>
                </a:tc>
                <a:extLst>
                  <a:ext uri="{0D108BD9-81ED-4DB2-BD59-A6C34878D82A}">
                    <a16:rowId xmlns:a16="http://schemas.microsoft.com/office/drawing/2014/main" val="10001"/>
                  </a:ext>
                </a:extLst>
              </a:tr>
              <a:tr h="1060124">
                <a:tc>
                  <a:txBody>
                    <a:bodyPr/>
                    <a:lstStyle/>
                    <a:p>
                      <a:r>
                        <a:rPr lang="en-US" sz="1200" b="1"/>
                        <a:t>Software Requirement</a:t>
                      </a:r>
                      <a:endParaRPr lang="en-US" sz="1200" b="1" i="1"/>
                    </a:p>
                  </a:txBody>
                  <a:tcPr marL="79114" marR="79114" marT="39557" marB="39557" anchor="ctr"/>
                </a:tc>
                <a:tc>
                  <a:txBody>
                    <a:bodyPr/>
                    <a:lstStyle/>
                    <a:p>
                      <a:pPr algn="l"/>
                      <a:r>
                        <a:rPr lang="en-US" sz="1200">
                          <a:solidFill>
                            <a:schemeClr val="tx1"/>
                          </a:solidFill>
                        </a:rPr>
                        <a:t>Install application</a:t>
                      </a:r>
                      <a:r>
                        <a:rPr lang="en-US" sz="1200" baseline="0">
                          <a:solidFill>
                            <a:schemeClr val="tx1"/>
                          </a:solidFill>
                        </a:rPr>
                        <a:t> in local computer</a:t>
                      </a:r>
                      <a:endParaRPr lang="en-US" sz="1200" i="1">
                        <a:solidFill>
                          <a:schemeClr val="tx1"/>
                        </a:solidFill>
                      </a:endParaRPr>
                    </a:p>
                  </a:txBody>
                  <a:tcPr marL="79114" marR="79114" marT="39557" marB="39557" anchor="ctr"/>
                </a:tc>
                <a:tc>
                  <a:txBody>
                    <a:bodyPr/>
                    <a:lstStyle/>
                    <a:p>
                      <a:pPr algn="l"/>
                      <a:r>
                        <a:rPr lang="en-US" sz="1200">
                          <a:solidFill>
                            <a:schemeClr val="tx1"/>
                          </a:solidFill>
                        </a:rPr>
                        <a:t>No local installation</a:t>
                      </a:r>
                      <a:r>
                        <a:rPr lang="en-US" sz="1200" baseline="0">
                          <a:solidFill>
                            <a:schemeClr val="tx1"/>
                          </a:solidFill>
                        </a:rPr>
                        <a:t> requirement</a:t>
                      </a:r>
                      <a:endParaRPr lang="en-US" sz="1200" i="1">
                        <a:solidFill>
                          <a:schemeClr val="tx1"/>
                        </a:solidFill>
                      </a:endParaRPr>
                    </a:p>
                  </a:txBody>
                  <a:tcPr marL="79114" marR="79114" marT="39557" marB="39557" anchor="ctr"/>
                </a:tc>
                <a:extLst>
                  <a:ext uri="{0D108BD9-81ED-4DB2-BD59-A6C34878D82A}">
                    <a16:rowId xmlns:a16="http://schemas.microsoft.com/office/drawing/2014/main" val="10002"/>
                  </a:ext>
                </a:extLst>
              </a:tr>
              <a:tr h="585442">
                <a:tc>
                  <a:txBody>
                    <a:bodyPr/>
                    <a:lstStyle/>
                    <a:p>
                      <a:r>
                        <a:rPr lang="en-US" sz="1200" b="1"/>
                        <a:t>Portability</a:t>
                      </a:r>
                      <a:endParaRPr lang="en-US" sz="1200" b="1" i="1"/>
                    </a:p>
                  </a:txBody>
                  <a:tcPr marL="79114" marR="79114" marT="39557" marB="39557" anchor="ctr"/>
                </a:tc>
                <a:tc>
                  <a:txBody>
                    <a:bodyPr/>
                    <a:lstStyle/>
                    <a:p>
                      <a:pPr algn="l"/>
                      <a:r>
                        <a:rPr lang="en-US" sz="1200">
                          <a:solidFill>
                            <a:schemeClr val="tx1"/>
                          </a:solidFill>
                        </a:rPr>
                        <a:t>Hard to</a:t>
                      </a:r>
                      <a:r>
                        <a:rPr lang="en-US" sz="1200" baseline="0">
                          <a:solidFill>
                            <a:schemeClr val="tx1"/>
                          </a:solidFill>
                        </a:rPr>
                        <a:t> be portable</a:t>
                      </a:r>
                      <a:endParaRPr lang="en-US" sz="1200" i="1">
                        <a:solidFill>
                          <a:schemeClr val="tx1"/>
                        </a:solidFill>
                      </a:endParaRPr>
                    </a:p>
                  </a:txBody>
                  <a:tcPr marL="79114" marR="79114" marT="39557" marB="39557" anchor="ctr"/>
                </a:tc>
                <a:tc>
                  <a:txBody>
                    <a:bodyPr/>
                    <a:lstStyle/>
                    <a:p>
                      <a:pPr algn="l"/>
                      <a:r>
                        <a:rPr lang="en-US" sz="1200">
                          <a:solidFill>
                            <a:schemeClr val="tx1"/>
                          </a:solidFill>
                        </a:rPr>
                        <a:t>Natively</a:t>
                      </a:r>
                      <a:r>
                        <a:rPr lang="en-US" sz="1200" baseline="0">
                          <a:solidFill>
                            <a:schemeClr val="tx1"/>
                          </a:solidFill>
                        </a:rPr>
                        <a:t> portable</a:t>
                      </a:r>
                      <a:endParaRPr lang="en-US" sz="1200" i="1">
                        <a:solidFill>
                          <a:schemeClr val="tx1"/>
                        </a:solidFill>
                      </a:endParaRPr>
                    </a:p>
                  </a:txBody>
                  <a:tcPr marL="79114" marR="79114" marT="39557" marB="39557"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6"/>
            <a:ext cx="7886700" cy="1325563"/>
          </a:xfrm>
        </p:spPr>
        <p:txBody>
          <a:bodyPr>
            <a:normAutofit/>
          </a:bodyPr>
          <a:lstStyle/>
          <a:p>
            <a:r>
              <a:rPr lang="en-US" sz="3300"/>
              <a:t>Reduce Local Storage Power</a:t>
            </a:r>
          </a:p>
        </p:txBody>
      </p:sp>
      <p:graphicFrame>
        <p:nvGraphicFramePr>
          <p:cNvPr id="5" name="Content Placeholder 2">
            <a:extLst>
              <a:ext uri="{FF2B5EF4-FFF2-40B4-BE49-F238E27FC236}">
                <a16:creationId xmlns:a16="http://schemas.microsoft.com/office/drawing/2014/main" id="{B7FD6D1B-714E-4E2C-A59B-234E2F7B3202}"/>
              </a:ext>
            </a:extLst>
          </p:cNvPr>
          <p:cNvGraphicFramePr>
            <a:graphicFrameLocks noGrp="1"/>
          </p:cNvGraphicFramePr>
          <p:nvPr>
            <p:ph idx="1"/>
          </p:nvPr>
        </p:nvGraphicFramePr>
        <p:xfrm>
          <a:off x="2152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sp>
        <p:nvSpPr>
          <p:cNvPr id="3" name="Content Placeholder 2"/>
          <p:cNvSpPr>
            <a:spLocks noGrp="1"/>
          </p:cNvSpPr>
          <p:nvPr>
            <p:ph idx="1"/>
          </p:nvPr>
        </p:nvSpPr>
        <p:spPr/>
        <p:txBody>
          <a:bodyPr/>
          <a:lstStyle/>
          <a:p>
            <a:r>
              <a:rPr lang="en-US" dirty="0"/>
              <a:t>Using Cloud Computing services :</a:t>
            </a:r>
          </a:p>
          <a:p>
            <a:pPr lvl="1"/>
            <a:r>
              <a:rPr lang="en-US" dirty="0"/>
              <a:t>User programs and data files are stored in the cloud</a:t>
            </a:r>
          </a:p>
          <a:p>
            <a:pPr lvl="1"/>
            <a:r>
              <a:rPr lang="en-US" dirty="0"/>
              <a:t>Cloud service provider will guarantee the data availability</a:t>
            </a:r>
            <a:br>
              <a:rPr lang="en-US" dirty="0"/>
            </a:br>
            <a:endParaRPr lang="en-US" dirty="0"/>
          </a:p>
          <a:p>
            <a:r>
              <a:rPr lang="en-US" dirty="0"/>
              <a:t>Some benefits :</a:t>
            </a:r>
          </a:p>
          <a:p>
            <a:pPr lvl="1"/>
            <a:r>
              <a:rPr lang="en-US" dirty="0"/>
              <a:t>One can dynamically allocate storage space on demand</a:t>
            </a:r>
          </a:p>
          <a:p>
            <a:pPr lvl="1"/>
            <a:r>
              <a:rPr lang="en-US" dirty="0"/>
              <a:t>One can access data anywhere through the Internet</a:t>
            </a:r>
          </a:p>
          <a:p>
            <a:pPr lvl="1"/>
            <a:r>
              <a:rPr lang="en-US" dirty="0"/>
              <a:t>No need to care about data consistency between computers</a:t>
            </a:r>
          </a:p>
          <a:p>
            <a:pPr lvl="1"/>
            <a:r>
              <a:rPr lang="en-US" dirty="0"/>
              <a:t>No need to care about data loss due to hardware damage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pic>
        <p:nvPicPr>
          <p:cNvPr id="55298" name="Picture 2" descr="http://storageeffect.media.seagate.com/files/2010/07/digital_lockers_in_the_sky.jpg"/>
          <p:cNvPicPr>
            <a:picLocks noChangeAspect="1" noChangeArrowheads="1"/>
          </p:cNvPicPr>
          <p:nvPr/>
        </p:nvPicPr>
        <p:blipFill>
          <a:blip r:embed="rId2" cstate="print"/>
          <a:srcRect t="13333" b="8333"/>
          <a:stretch>
            <a:fillRect/>
          </a:stretch>
        </p:blipFill>
        <p:spPr bwMode="auto">
          <a:xfrm>
            <a:off x="4169048" y="4361688"/>
            <a:ext cx="3853904"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5" name="Table 4"/>
          <p:cNvGraphicFramePr>
            <a:graphicFrameLocks noGrp="1"/>
          </p:cNvGraphicFramePr>
          <p:nvPr/>
        </p:nvGraphicFramePr>
        <p:xfrm>
          <a:off x="2857501" y="2133600"/>
          <a:ext cx="6477001" cy="2021840"/>
        </p:xfrm>
        <a:graphic>
          <a:graphicData uri="http://schemas.openxmlformats.org/drawingml/2006/table">
            <a:tbl>
              <a:tblPr firstRow="1" bandRow="1">
                <a:tableStyleId>{7DF18680-E054-41AD-8BC1-D1AEF772440D}</a:tableStyleId>
              </a:tblPr>
              <a:tblGrid>
                <a:gridCol w="17145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Storage Space</a:t>
                      </a:r>
                    </a:p>
                  </a:txBody>
                  <a:tcPr anchor="ctr"/>
                </a:tc>
                <a:tc>
                  <a:txBody>
                    <a:bodyPr/>
                    <a:lstStyle/>
                    <a:p>
                      <a:pPr algn="l"/>
                      <a:r>
                        <a:rPr lang="en-US" i="1" dirty="0">
                          <a:solidFill>
                            <a:schemeClr val="tx1"/>
                          </a:solidFill>
                        </a:rPr>
                        <a:t>Limited to local disk</a:t>
                      </a:r>
                      <a:r>
                        <a:rPr lang="en-US" i="1" baseline="0" dirty="0">
                          <a:solidFill>
                            <a:schemeClr val="tx1"/>
                          </a:solidFill>
                        </a:rPr>
                        <a:t>, may be under utilized</a:t>
                      </a:r>
                      <a:endParaRPr lang="en-US" i="1" dirty="0">
                        <a:solidFill>
                          <a:schemeClr val="tx1"/>
                        </a:solidFill>
                      </a:endParaRPr>
                    </a:p>
                  </a:txBody>
                  <a:tcPr anchor="ctr"/>
                </a:tc>
                <a:tc>
                  <a:txBody>
                    <a:bodyPr/>
                    <a:lstStyle/>
                    <a:p>
                      <a:pPr algn="l"/>
                      <a:r>
                        <a:rPr lang="en-US" i="1" dirty="0">
                          <a:solidFill>
                            <a:schemeClr val="tx1"/>
                          </a:solidFill>
                        </a:rPr>
                        <a:t>Dynamically allocated on demand</a:t>
                      </a:r>
                    </a:p>
                  </a:txBody>
                  <a:tcPr anchor="ctr"/>
                </a:tc>
                <a:extLst>
                  <a:ext uri="{0D108BD9-81ED-4DB2-BD59-A6C34878D82A}">
                    <a16:rowId xmlns:a16="http://schemas.microsoft.com/office/drawing/2014/main" val="10001"/>
                  </a:ext>
                </a:extLst>
              </a:tr>
              <a:tr h="370840">
                <a:tc>
                  <a:txBody>
                    <a:bodyPr/>
                    <a:lstStyle/>
                    <a:p>
                      <a:r>
                        <a:rPr lang="en-US" b="1" i="1" dirty="0"/>
                        <a:t>Storage Data Consistency</a:t>
                      </a:r>
                    </a:p>
                  </a:txBody>
                  <a:tcPr anchor="ctr"/>
                </a:tc>
                <a:tc>
                  <a:txBody>
                    <a:bodyPr/>
                    <a:lstStyle/>
                    <a:p>
                      <a:pPr algn="l"/>
                      <a:r>
                        <a:rPr lang="en-US" i="1" dirty="0">
                          <a:solidFill>
                            <a:schemeClr val="tx1"/>
                          </a:solidFill>
                        </a:rPr>
                        <a:t>Difficult to</a:t>
                      </a:r>
                      <a:r>
                        <a:rPr lang="en-US" i="1" baseline="0" dirty="0">
                          <a:solidFill>
                            <a:schemeClr val="tx1"/>
                          </a:solidFill>
                        </a:rPr>
                        <a:t> maintain data consistency</a:t>
                      </a:r>
                      <a:endParaRPr lang="en-US" i="1" dirty="0">
                        <a:solidFill>
                          <a:schemeClr val="tx1"/>
                        </a:solidFill>
                      </a:endParaRPr>
                    </a:p>
                  </a:txBody>
                  <a:tcPr anchor="ctr"/>
                </a:tc>
                <a:tc>
                  <a:txBody>
                    <a:bodyPr/>
                    <a:lstStyle/>
                    <a:p>
                      <a:pPr algn="l"/>
                      <a:r>
                        <a:rPr lang="en-US" i="1" dirty="0">
                          <a:solidFill>
                            <a:schemeClr val="tx1"/>
                          </a:solidFill>
                        </a:rPr>
                        <a:t>Data consistency maintained by cloud</a:t>
                      </a:r>
                    </a:p>
                  </a:txBody>
                  <a:tcPr anchor="ctr"/>
                </a:tc>
                <a:extLst>
                  <a:ext uri="{0D108BD9-81ED-4DB2-BD59-A6C34878D82A}">
                    <a16:rowId xmlns:a16="http://schemas.microsoft.com/office/drawing/2014/main" val="10002"/>
                  </a:ext>
                </a:extLst>
              </a:tr>
              <a:tr h="370840">
                <a:tc>
                  <a:txBody>
                    <a:bodyPr/>
                    <a:lstStyle/>
                    <a:p>
                      <a:r>
                        <a:rPr lang="en-US" b="1" i="1" dirty="0"/>
                        <a:t>Availability</a:t>
                      </a:r>
                    </a:p>
                  </a:txBody>
                  <a:tcPr anchor="ctr"/>
                </a:tc>
                <a:tc>
                  <a:txBody>
                    <a:bodyPr/>
                    <a:lstStyle/>
                    <a:p>
                      <a:pPr algn="l"/>
                      <a:r>
                        <a:rPr lang="en-US" i="1" dirty="0">
                          <a:solidFill>
                            <a:schemeClr val="tx1"/>
                          </a:solidFill>
                        </a:rPr>
                        <a:t>Regular user</a:t>
                      </a:r>
                      <a:r>
                        <a:rPr lang="en-US" i="1" baseline="0" dirty="0">
                          <a:solidFill>
                            <a:schemeClr val="tx1"/>
                          </a:solidFill>
                        </a:rPr>
                        <a:t> </a:t>
                      </a:r>
                      <a:r>
                        <a:rPr lang="en-US" i="1" dirty="0">
                          <a:solidFill>
                            <a:schemeClr val="tx1"/>
                          </a:solidFill>
                        </a:rPr>
                        <a:t>backup</a:t>
                      </a:r>
                    </a:p>
                  </a:txBody>
                  <a:tcPr anchor="ctr"/>
                </a:tc>
                <a:tc>
                  <a:txBody>
                    <a:bodyPr/>
                    <a:lstStyle/>
                    <a:p>
                      <a:pPr algn="l"/>
                      <a:r>
                        <a:rPr lang="en-US" i="1" dirty="0">
                          <a:solidFill>
                            <a:schemeClr val="tx1"/>
                          </a:solidFill>
                        </a:rPr>
                        <a:t>Cloud service guarantee</a:t>
                      </a:r>
                    </a:p>
                  </a:txBody>
                  <a:tcPr anchor="ctr"/>
                </a:tc>
                <a:extLst>
                  <a:ext uri="{0D108BD9-81ED-4DB2-BD59-A6C34878D82A}">
                    <a16:rowId xmlns:a16="http://schemas.microsoft.com/office/drawing/2014/main" val="10003"/>
                  </a:ext>
                </a:extLst>
              </a:tr>
            </a:tbl>
          </a:graphicData>
        </a:graphic>
      </p:graphicFrame>
      <p:sp>
        <p:nvSpPr>
          <p:cNvPr id="6" name="Content Placeholder 2"/>
          <p:cNvSpPr>
            <a:spLocks noGrp="1"/>
          </p:cNvSpPr>
          <p:nvPr>
            <p:ph idx="1"/>
          </p:nvPr>
        </p:nvSpPr>
        <p:spPr>
          <a:xfrm>
            <a:off x="1981200" y="1600201"/>
            <a:ext cx="8229600" cy="533400"/>
          </a:xfrm>
        </p:spPr>
        <p:txBody>
          <a:bodyPr/>
          <a:lstStyle/>
          <a:p>
            <a:r>
              <a:rPr lang="en-US" dirty="0"/>
              <a:t>What dose cloud computing achieve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6"/>
            <a:ext cx="7886700" cy="1325563"/>
          </a:xfrm>
        </p:spPr>
        <p:txBody>
          <a:bodyPr>
            <a:normAutofit/>
          </a:bodyPr>
          <a:lstStyle/>
          <a:p>
            <a:r>
              <a:rPr lang="en-US" sz="3300"/>
              <a:t>Variety of End Devices</a:t>
            </a:r>
          </a:p>
        </p:txBody>
      </p:sp>
      <p:graphicFrame>
        <p:nvGraphicFramePr>
          <p:cNvPr id="5" name="Content Placeholder 2">
            <a:extLst>
              <a:ext uri="{FF2B5EF4-FFF2-40B4-BE49-F238E27FC236}">
                <a16:creationId xmlns:a16="http://schemas.microsoft.com/office/drawing/2014/main" id="{04C59B69-3E2B-4676-8729-CBCBC8CE516F}"/>
              </a:ext>
            </a:extLst>
          </p:cNvPr>
          <p:cNvGraphicFramePr>
            <a:graphicFrameLocks noGrp="1"/>
          </p:cNvGraphicFramePr>
          <p:nvPr>
            <p:ph idx="1"/>
            <p:extLst>
              <p:ext uri="{D42A27DB-BD31-4B8C-83A1-F6EECF244321}">
                <p14:modId xmlns:p14="http://schemas.microsoft.com/office/powerpoint/2010/main" val="1542861796"/>
              </p:ext>
            </p:extLst>
          </p:nvPr>
        </p:nvGraphicFramePr>
        <p:xfrm>
          <a:off x="2152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365126"/>
            <a:ext cx="7886700" cy="1325563"/>
          </a:xfrm>
        </p:spPr>
        <p:txBody>
          <a:bodyPr>
            <a:normAutofit/>
          </a:bodyPr>
          <a:lstStyle/>
          <a:p>
            <a:r>
              <a:rPr lang="en-US" sz="3300"/>
              <a:t>Variety of End Devices</a:t>
            </a:r>
          </a:p>
        </p:txBody>
      </p:sp>
      <p:graphicFrame>
        <p:nvGraphicFramePr>
          <p:cNvPr id="12" name="Content Placeholder 2">
            <a:extLst>
              <a:ext uri="{FF2B5EF4-FFF2-40B4-BE49-F238E27FC236}">
                <a16:creationId xmlns:a16="http://schemas.microsoft.com/office/drawing/2014/main" id="{1A7C194D-D417-4288-B6F5-3DC57D57A3C0}"/>
              </a:ext>
            </a:extLst>
          </p:cNvPr>
          <p:cNvGraphicFramePr>
            <a:graphicFrameLocks noGrp="1"/>
          </p:cNvGraphicFramePr>
          <p:nvPr>
            <p:ph idx="1"/>
          </p:nvPr>
        </p:nvGraphicFramePr>
        <p:xfrm>
          <a:off x="2152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pic>
        <p:nvPicPr>
          <p:cNvPr id="58372" name="Picture 4" descr="http://farm3.static.flickr.com/2501/4123373317_52a5f28d48_z.jpg?zz=1"/>
          <p:cNvPicPr>
            <a:picLocks noChangeAspect="1" noChangeArrowheads="1"/>
          </p:cNvPicPr>
          <p:nvPr/>
        </p:nvPicPr>
        <p:blipFill>
          <a:blip r:embed="rId2" cstate="print"/>
          <a:srcRect t="34999" b="3333"/>
          <a:stretch>
            <a:fillRect/>
          </a:stretch>
        </p:blipFill>
        <p:spPr bwMode="auto">
          <a:xfrm>
            <a:off x="3459892" y="4243388"/>
            <a:ext cx="5074508" cy="23469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6" name="Table 5"/>
          <p:cNvGraphicFramePr>
            <a:graphicFrameLocks noGrp="1"/>
          </p:cNvGraphicFramePr>
          <p:nvPr/>
        </p:nvGraphicFramePr>
        <p:xfrm>
          <a:off x="2857501" y="2133600"/>
          <a:ext cx="6477001" cy="1925320"/>
        </p:xfrm>
        <a:graphic>
          <a:graphicData uri="http://schemas.openxmlformats.org/drawingml/2006/table">
            <a:tbl>
              <a:tblPr firstRow="1" bandRow="1">
                <a:tableStyleId>{7DF18680-E054-41AD-8BC1-D1AEF772440D}</a:tableStyleId>
              </a:tblPr>
              <a:tblGrid>
                <a:gridCol w="16383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5527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Computing Power</a:t>
                      </a:r>
                    </a:p>
                  </a:txBody>
                  <a:tcPr anchor="ctr"/>
                </a:tc>
                <a:tc>
                  <a:txBody>
                    <a:bodyPr/>
                    <a:lstStyle/>
                    <a:p>
                      <a:pPr algn="l"/>
                      <a:r>
                        <a:rPr lang="en-US" i="1" dirty="0">
                          <a:solidFill>
                            <a:schemeClr val="tx1"/>
                          </a:solidFill>
                        </a:rPr>
                        <a:t>Only</a:t>
                      </a:r>
                      <a:r>
                        <a:rPr lang="en-US" i="1" baseline="0" dirty="0">
                          <a:solidFill>
                            <a:schemeClr val="tx1"/>
                          </a:solidFill>
                        </a:rPr>
                        <a:t> accessed through desktop computer</a:t>
                      </a:r>
                      <a:endParaRPr lang="en-US" i="1" dirty="0">
                        <a:solidFill>
                          <a:schemeClr val="tx1"/>
                        </a:solidFill>
                      </a:endParaRPr>
                    </a:p>
                  </a:txBody>
                  <a:tcPr anchor="ctr"/>
                </a:tc>
                <a:tc>
                  <a:txBody>
                    <a:bodyPr/>
                    <a:lstStyle/>
                    <a:p>
                      <a:pPr algn="l"/>
                      <a:r>
                        <a:rPr lang="en-US" i="1" dirty="0">
                          <a:solidFill>
                            <a:schemeClr val="tx1"/>
                          </a:solidFill>
                        </a:rPr>
                        <a:t>Accessed</a:t>
                      </a:r>
                      <a:r>
                        <a:rPr lang="en-US" i="1" baseline="0" dirty="0">
                          <a:solidFill>
                            <a:schemeClr val="tx1"/>
                          </a:solidFill>
                        </a:rPr>
                        <a:t> through small smart devices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Small</a:t>
                      </a:r>
                      <a:r>
                        <a:rPr lang="en-US" b="1" i="1" baseline="0" dirty="0"/>
                        <a:t> Device Intelligence</a:t>
                      </a:r>
                      <a:endParaRPr lang="en-US" b="1" i="1" dirty="0"/>
                    </a:p>
                  </a:txBody>
                  <a:tcPr anchor="ctr"/>
                </a:tc>
                <a:tc>
                  <a:txBody>
                    <a:bodyPr/>
                    <a:lstStyle/>
                    <a:p>
                      <a:pPr algn="l"/>
                      <a:r>
                        <a:rPr lang="en-US" i="1" dirty="0">
                          <a:solidFill>
                            <a:schemeClr val="tx1"/>
                          </a:solidFill>
                        </a:rPr>
                        <a:t>Functionalities</a:t>
                      </a:r>
                      <a:r>
                        <a:rPr lang="en-US" i="1" baseline="0" dirty="0">
                          <a:solidFill>
                            <a:schemeClr val="tx1"/>
                          </a:solidFill>
                        </a:rPr>
                        <a:t> was limited due to their power consumption</a:t>
                      </a:r>
                      <a:endParaRPr lang="en-US" i="1" dirty="0">
                        <a:solidFill>
                          <a:schemeClr val="tx1"/>
                        </a:solidFill>
                      </a:endParaRPr>
                    </a:p>
                  </a:txBody>
                  <a:tcPr anchor="ctr"/>
                </a:tc>
                <a:tc>
                  <a:txBody>
                    <a:bodyPr/>
                    <a:lstStyle/>
                    <a:p>
                      <a:pPr algn="l"/>
                      <a:r>
                        <a:rPr lang="en-US" i="1" dirty="0">
                          <a:solidFill>
                            <a:schemeClr val="tx1"/>
                          </a:solidFill>
                        </a:rPr>
                        <a:t>Shift</a:t>
                      </a:r>
                      <a:r>
                        <a:rPr lang="en-US" i="1" baseline="0" dirty="0">
                          <a:solidFill>
                            <a:schemeClr val="tx1"/>
                          </a:solidFill>
                        </a:rPr>
                        <a:t> computing incentive jobs into cloud, and then wait for results</a:t>
                      </a:r>
                      <a:endParaRPr lang="en-US" i="1" dirty="0">
                        <a:solidFill>
                          <a:schemeClr val="tx1"/>
                        </a:solidFill>
                      </a:endParaRPr>
                    </a:p>
                  </a:txBody>
                  <a:tcPr anchor="ctr"/>
                </a:tc>
                <a:extLst>
                  <a:ext uri="{0D108BD9-81ED-4DB2-BD59-A6C34878D82A}">
                    <a16:rowId xmlns:a16="http://schemas.microsoft.com/office/drawing/2014/main" val="10002"/>
                  </a:ext>
                </a:extLst>
              </a:tr>
            </a:tbl>
          </a:graphicData>
        </a:graphic>
      </p:graphicFrame>
      <p:sp>
        <p:nvSpPr>
          <p:cNvPr id="7" name="Content Placeholder 2"/>
          <p:cNvSpPr>
            <a:spLocks noGrp="1"/>
          </p:cNvSpPr>
          <p:nvPr>
            <p:ph idx="1"/>
          </p:nvPr>
        </p:nvSpPr>
        <p:spPr>
          <a:xfrm>
            <a:off x="1981200" y="1600201"/>
            <a:ext cx="8229600" cy="533400"/>
          </a:xfrm>
        </p:spPr>
        <p:txBody>
          <a:bodyPr/>
          <a:lstStyle/>
          <a:p>
            <a:r>
              <a:rPr lang="en-US" dirty="0"/>
              <a:t>What dose cloud computing achieve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65430" y="629268"/>
            <a:ext cx="6586491" cy="1286160"/>
          </a:xfrm>
        </p:spPr>
        <p:txBody>
          <a:bodyPr anchor="b">
            <a:normAutofit/>
          </a:bodyPr>
          <a:lstStyle/>
          <a:p>
            <a:r>
              <a:rPr lang="en-US"/>
              <a:t>Agenda</a:t>
            </a:r>
          </a:p>
        </p:txBody>
      </p:sp>
      <p:sp>
        <p:nvSpPr>
          <p:cNvPr id="3" name="Content Placeholder 2"/>
          <p:cNvSpPr>
            <a:spLocks noGrp="1"/>
          </p:cNvSpPr>
          <p:nvPr>
            <p:ph idx="1"/>
          </p:nvPr>
        </p:nvSpPr>
        <p:spPr>
          <a:xfrm>
            <a:off x="4965431" y="2438400"/>
            <a:ext cx="6586489" cy="3785419"/>
          </a:xfrm>
        </p:spPr>
        <p:txBody>
          <a:bodyPr>
            <a:normAutofit/>
          </a:bodyPr>
          <a:lstStyle/>
          <a:p>
            <a:pPr marL="0" indent="0">
              <a:buNone/>
            </a:pPr>
            <a:endParaRPr lang="en-US" sz="2000" dirty="0"/>
          </a:p>
          <a:p>
            <a:r>
              <a:rPr lang="en-US" sz="3200" dirty="0"/>
              <a:t>Service and deployment models</a:t>
            </a:r>
          </a:p>
          <a:p>
            <a:pPr lvl="1"/>
            <a:r>
              <a:rPr lang="en-US" sz="3200" dirty="0"/>
              <a:t>Three service models</a:t>
            </a:r>
          </a:p>
          <a:p>
            <a:pPr lvl="1"/>
            <a:r>
              <a:rPr lang="en-US" sz="3200" dirty="0"/>
              <a:t>Four deployment models</a:t>
            </a:r>
          </a:p>
        </p:txBody>
      </p:sp>
      <p:pic>
        <p:nvPicPr>
          <p:cNvPr id="5" name="Picture 4" descr="White puzzle with one red piece">
            <a:extLst>
              <a:ext uri="{FF2B5EF4-FFF2-40B4-BE49-F238E27FC236}">
                <a16:creationId xmlns:a16="http://schemas.microsoft.com/office/drawing/2014/main" id="{A2AF9CBA-2E87-4B7B-A132-E9370F021D11}"/>
              </a:ext>
            </a:extLst>
          </p:cNvPr>
          <p:cNvPicPr>
            <a:picLocks noChangeAspect="1"/>
          </p:cNvPicPr>
          <p:nvPr/>
        </p:nvPicPr>
        <p:blipFill rotWithShape="1">
          <a:blip r:embed="rId2"/>
          <a:srcRect l="31791" r="30187"/>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A9221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Choose the service you need.</a:t>
            </a:r>
          </a:p>
        </p:txBody>
      </p:sp>
      <p:pic>
        <p:nvPicPr>
          <p:cNvPr id="84996" name="Picture 4" descr="http://www.wexla.com/images/service_concierge.jpg"/>
          <p:cNvPicPr>
            <a:picLocks noChangeAspect="1" noChangeArrowheads="1"/>
          </p:cNvPicPr>
          <p:nvPr/>
        </p:nvPicPr>
        <p:blipFill>
          <a:blip r:embed="rId2" cstate="print"/>
          <a:srcRect r="7570"/>
          <a:stretch>
            <a:fillRect/>
          </a:stretch>
        </p:blipFill>
        <p:spPr bwMode="auto">
          <a:xfrm flipH="1">
            <a:off x="4122754" y="381000"/>
            <a:ext cx="6164246" cy="3124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8" descr="C:\Users\Andy\AppData\Local\Microsoft\Windows\Temporary Internet Files\Content.IE5\IBKPY4TO\MPj04422330000[1].jpg"/>
          <p:cNvPicPr>
            <a:picLocks noChangeAspect="1" noChangeArrowheads="1"/>
          </p:cNvPicPr>
          <p:nvPr/>
        </p:nvPicPr>
        <p:blipFill>
          <a:blip r:embed="rId2" cstate="print"/>
          <a:srcRect r="6587" b="6666"/>
          <a:stretch>
            <a:fillRect/>
          </a:stretch>
        </p:blipFill>
        <p:spPr bwMode="auto">
          <a:xfrm>
            <a:off x="6629400" y="1371600"/>
            <a:ext cx="3733800" cy="5341408"/>
          </a:xfrm>
          <a:prstGeom prst="roundRect">
            <a:avLst>
              <a:gd name="adj" fmla="val 603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3495770" y="228600"/>
            <a:ext cx="520046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 Simple Analogy</a:t>
            </a:r>
          </a:p>
        </p:txBody>
      </p:sp>
      <p:sp>
        <p:nvSpPr>
          <p:cNvPr id="5" name="Rectangle 4"/>
          <p:cNvSpPr/>
          <p:nvPr/>
        </p:nvSpPr>
        <p:spPr>
          <a:xfrm>
            <a:off x="471889" y="2173187"/>
            <a:ext cx="5791200" cy="1754326"/>
          </a:xfrm>
          <a:prstGeom prst="rect">
            <a:avLst/>
          </a:prstGeom>
          <a:noFill/>
        </p:spPr>
        <p:txBody>
          <a:bodyPr wrap="square" lIns="91440" tIns="45720" rIns="91440" bIns="45720">
            <a:spAutoFit/>
          </a:bodyPr>
          <a:lstStyle/>
          <a:p>
            <a:r>
              <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rPr>
              <a:t>Say, you just moved to a city and you are looking for a place to live.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6" name="Picture 4" descr="http://seewhy.com/blog/wp-content/uploads/2010/07/Facebook-like-thumbs-up-symbol.jpg"/>
          <p:cNvPicPr>
            <a:picLocks noChangeAspect="1" noChangeArrowheads="1"/>
          </p:cNvPicPr>
          <p:nvPr/>
        </p:nvPicPr>
        <p:blipFill>
          <a:blip r:embed="rId3" cstate="print"/>
          <a:srcRect l="6916" t="7692"/>
          <a:stretch>
            <a:fillRect/>
          </a:stretch>
        </p:blipFill>
        <p:spPr bwMode="auto">
          <a:xfrm>
            <a:off x="6892798" y="2362200"/>
            <a:ext cx="3699002" cy="3657600"/>
          </a:xfrm>
          <a:prstGeom prst="rect">
            <a:avLst/>
          </a:prstGeom>
          <a:noFill/>
        </p:spPr>
      </p:pic>
      <p:sp>
        <p:nvSpPr>
          <p:cNvPr id="2" name="Title 1"/>
          <p:cNvSpPr>
            <a:spLocks noGrp="1"/>
          </p:cNvSpPr>
          <p:nvPr>
            <p:ph type="title"/>
          </p:nvPr>
        </p:nvSpPr>
        <p:spPr/>
        <p:txBody>
          <a:bodyPr/>
          <a:lstStyle/>
          <a:p>
            <a:r>
              <a:rPr lang="en-US" dirty="0"/>
              <a:t>Benefits From Cloud</a:t>
            </a:r>
          </a:p>
        </p:txBody>
      </p:sp>
      <p:sp>
        <p:nvSpPr>
          <p:cNvPr id="3" name="Content Placeholder 2"/>
          <p:cNvSpPr>
            <a:spLocks noGrp="1"/>
          </p:cNvSpPr>
          <p:nvPr>
            <p:ph idx="1"/>
          </p:nvPr>
        </p:nvSpPr>
        <p:spPr/>
        <p:txBody>
          <a:bodyPr/>
          <a:lstStyle/>
          <a:p>
            <a:r>
              <a:rPr lang="en-US" dirty="0"/>
              <a:t>Cloud computing brings many benefits :</a:t>
            </a:r>
          </a:p>
          <a:p>
            <a:pPr lvl="1"/>
            <a:r>
              <a:rPr lang="en-US" dirty="0"/>
              <a:t>For the market and enterprises</a:t>
            </a:r>
          </a:p>
          <a:p>
            <a:pPr lvl="2"/>
            <a:r>
              <a:rPr lang="en-US" dirty="0"/>
              <a:t>Reduce initial investment</a:t>
            </a:r>
          </a:p>
          <a:p>
            <a:pPr lvl="2"/>
            <a:r>
              <a:rPr lang="en-US" dirty="0"/>
              <a:t>Reduce capital expenditure</a:t>
            </a:r>
          </a:p>
          <a:p>
            <a:pPr lvl="2"/>
            <a:r>
              <a:rPr lang="en-US" dirty="0"/>
              <a:t>Improve industrial specialization</a:t>
            </a:r>
          </a:p>
          <a:p>
            <a:pPr lvl="2"/>
            <a:r>
              <a:rPr lang="en-US" dirty="0"/>
              <a:t>Improve resource utilization</a:t>
            </a:r>
          </a:p>
          <a:p>
            <a:pPr lvl="1"/>
            <a:r>
              <a:rPr lang="en-US" dirty="0"/>
              <a:t>For the end user and individuals</a:t>
            </a:r>
          </a:p>
          <a:p>
            <a:pPr lvl="2"/>
            <a:r>
              <a:rPr lang="en-US" dirty="0"/>
              <a:t>Reduce local computing power</a:t>
            </a:r>
          </a:p>
          <a:p>
            <a:pPr lvl="2"/>
            <a:r>
              <a:rPr lang="en-US" dirty="0"/>
              <a:t>Reduce local storage power</a:t>
            </a:r>
          </a:p>
          <a:p>
            <a:pPr lvl="2"/>
            <a:r>
              <a:rPr lang="en-US" dirty="0"/>
              <a:t>Variety of thin client devices in daily life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C:\Users\Andy\AppData\Local\Microsoft\Windows\Temporary Internet Files\Content.IE5\T087QNPU\MPj04225340000[1].jpg"/>
          <p:cNvPicPr>
            <a:picLocks noChangeAspect="1" noChangeArrowheads="1"/>
          </p:cNvPicPr>
          <p:nvPr/>
        </p:nvPicPr>
        <p:blipFill>
          <a:blip r:embed="rId2" cstate="print"/>
          <a:srcRect b="6836"/>
          <a:stretch>
            <a:fillRect/>
          </a:stretch>
        </p:blipFill>
        <p:spPr bwMode="auto">
          <a:xfrm>
            <a:off x="3352801" y="1219200"/>
            <a:ext cx="6908799" cy="5181600"/>
          </a:xfrm>
          <a:prstGeom prst="roundRect">
            <a:avLst>
              <a:gd name="adj" fmla="val 5016"/>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Rectangle 2"/>
          <p:cNvSpPr/>
          <p:nvPr/>
        </p:nvSpPr>
        <p:spPr>
          <a:xfrm>
            <a:off x="2941648" y="228600"/>
            <a:ext cx="6308715"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What is your choice ?</a:t>
            </a:r>
          </a:p>
        </p:txBody>
      </p:sp>
      <p:sp>
        <p:nvSpPr>
          <p:cNvPr id="4" name="Rectangle 3"/>
          <p:cNvSpPr/>
          <p:nvPr/>
        </p:nvSpPr>
        <p:spPr>
          <a:xfrm>
            <a:off x="598680" y="4234260"/>
            <a:ext cx="4409990" cy="1754326"/>
          </a:xfrm>
          <a:prstGeom prst="rect">
            <a:avLst/>
          </a:prstGeom>
          <a:noFill/>
        </p:spPr>
        <p:txBody>
          <a:bodyPr wrap="none" lIns="91440" tIns="45720" rIns="91440" bIns="45720">
            <a:spAutoFit/>
          </a:bodyPr>
          <a:lstStyle/>
          <a:p>
            <a:r>
              <a:rPr lang="en-US" sz="3600" b="1" dirty="0">
                <a:ln w="18415" cmpd="sng">
                  <a:solidFill>
                    <a:srgbClr val="FFFFFF"/>
                  </a:solidFill>
                  <a:prstDash val="solid"/>
                </a:ln>
                <a:effectLst>
                  <a:outerShdw blurRad="63500" dir="3600000" algn="tl" rotWithShape="0">
                    <a:srgbClr val="000000">
                      <a:alpha val="70000"/>
                    </a:srgbClr>
                  </a:outerShdw>
                </a:effectLst>
              </a:rPr>
              <a:t>Built a new house ?</a:t>
            </a:r>
          </a:p>
          <a:p>
            <a:r>
              <a:rPr lang="en-US" sz="3600" b="1" dirty="0">
                <a:ln w="18415" cmpd="sng">
                  <a:solidFill>
                    <a:srgbClr val="FFFFFF"/>
                  </a:solidFill>
                  <a:prstDash val="solid"/>
                </a:ln>
                <a:effectLst>
                  <a:outerShdw blurRad="63500" dir="3600000" algn="tl" rotWithShape="0">
                    <a:srgbClr val="000000">
                      <a:alpha val="70000"/>
                    </a:srgbClr>
                  </a:outerShdw>
                </a:effectLst>
              </a:rPr>
              <a:t>Buy an empty house ?</a:t>
            </a:r>
          </a:p>
          <a:p>
            <a:r>
              <a:rPr lang="en-US" sz="3600" b="1" dirty="0">
                <a:ln w="18415" cmpd="sng">
                  <a:solidFill>
                    <a:srgbClr val="FFFFFF"/>
                  </a:solidFill>
                  <a:prstDash val="solid"/>
                </a:ln>
                <a:effectLst>
                  <a:outerShdw blurRad="63500" dir="3600000" algn="tl" rotWithShape="0">
                    <a:srgbClr val="000000">
                      <a:alpha val="70000"/>
                    </a:srgbClr>
                  </a:outerShdw>
                </a:effectLst>
              </a:rPr>
              <a:t>Live in a hotel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11129" y="228600"/>
            <a:ext cx="7369774"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Let’s built a new house !!</a:t>
            </a:r>
          </a:p>
        </p:txBody>
      </p:sp>
      <p:pic>
        <p:nvPicPr>
          <p:cNvPr id="3" name="Picture 2" descr="C:\Users\Andy\AppData\Local\Microsoft\Windows\Temporary Internet Files\Content.IE5\PQCBMZKS\MPj04393130000[1].jpg"/>
          <p:cNvPicPr>
            <a:picLocks noChangeAspect="1" noChangeArrowheads="1"/>
          </p:cNvPicPr>
          <p:nvPr/>
        </p:nvPicPr>
        <p:blipFill>
          <a:blip r:embed="rId2" cstate="print"/>
          <a:srcRect/>
          <a:stretch>
            <a:fillRect/>
          </a:stretch>
        </p:blipFill>
        <p:spPr bwMode="auto">
          <a:xfrm>
            <a:off x="5105400" y="2647950"/>
            <a:ext cx="5312664" cy="3984498"/>
          </a:xfrm>
          <a:prstGeom prst="roundRect">
            <a:avLst>
              <a:gd name="adj" fmla="val 4018"/>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2286000" y="1371600"/>
            <a:ext cx="7696200" cy="1754326"/>
          </a:xfrm>
          <a:prstGeom prst="rect">
            <a:avLst/>
          </a:prstGeom>
          <a:noFill/>
        </p:spPr>
        <p:txBody>
          <a:bodyPr wrap="square" lIns="91440" tIns="45720" rIns="91440" bIns="45720">
            <a:spAutoFit/>
          </a:bodyPr>
          <a:lstStyle/>
          <a:p>
            <a:r>
              <a:rPr lang="en-US" sz="3600" b="1" dirty="0">
                <a:ln w="18415" cmpd="sng">
                  <a:solidFill>
                    <a:srgbClr val="FFFFFF"/>
                  </a:solidFill>
                  <a:prstDash val="solid"/>
                </a:ln>
                <a:effectLst>
                  <a:outerShdw blurRad="63500" dir="3600000" algn="tl" rotWithShape="0">
                    <a:srgbClr val="000000">
                      <a:alpha val="70000"/>
                    </a:srgbClr>
                  </a:outerShdw>
                </a:effectLst>
              </a:rPr>
              <a:t>You can fully control everything you like your new house to have. But that is a hard work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1" descr="C:\Users\Andy\AppData\Local\Microsoft\Windows\Temporary Internet Files\Content.IE5\T087QNPU\MPj04410350000[1].jpg"/>
          <p:cNvPicPr>
            <a:picLocks noChangeAspect="1" noChangeArrowheads="1"/>
          </p:cNvPicPr>
          <p:nvPr/>
        </p:nvPicPr>
        <p:blipFill>
          <a:blip r:embed="rId2" cstate="print"/>
          <a:srcRect b="16246"/>
          <a:stretch>
            <a:fillRect/>
          </a:stretch>
        </p:blipFill>
        <p:spPr bwMode="auto">
          <a:xfrm>
            <a:off x="2639568" y="1295400"/>
            <a:ext cx="6912864" cy="4343400"/>
          </a:xfrm>
          <a:prstGeom prst="roundRect">
            <a:avLst>
              <a:gd name="adj" fmla="val 5803"/>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Rectangle 2"/>
          <p:cNvSpPr/>
          <p:nvPr/>
        </p:nvSpPr>
        <p:spPr>
          <a:xfrm>
            <a:off x="1950745" y="228600"/>
            <a:ext cx="8290539"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If you buy an empty house ?</a:t>
            </a:r>
          </a:p>
        </p:txBody>
      </p:sp>
      <p:sp>
        <p:nvSpPr>
          <p:cNvPr id="4" name="Rectangle 3"/>
          <p:cNvSpPr/>
          <p:nvPr/>
        </p:nvSpPr>
        <p:spPr>
          <a:xfrm>
            <a:off x="2971800" y="4494074"/>
            <a:ext cx="6172200" cy="1754326"/>
          </a:xfrm>
          <a:prstGeom prst="rect">
            <a:avLst/>
          </a:prstGeom>
          <a:noFill/>
        </p:spPr>
        <p:txBody>
          <a:bodyPr wrap="square" lIns="91440" tIns="45720" rIns="91440" bIns="45720">
            <a:spAutoFit/>
          </a:bodyPr>
          <a:lstStyle/>
          <a:p>
            <a:r>
              <a:rPr lang="en-US" sz="3600" b="1" dirty="0">
                <a:ln w="18415" cmpd="sng">
                  <a:solidFill>
                    <a:srgbClr val="FFFFFF"/>
                  </a:solidFill>
                  <a:prstDash val="solid"/>
                </a:ln>
                <a:effectLst>
                  <a:outerShdw blurRad="63500" dir="3600000" algn="tl" rotWithShape="0">
                    <a:srgbClr val="000000">
                      <a:alpha val="70000"/>
                    </a:srgbClr>
                  </a:outerShdw>
                </a:effectLst>
              </a:rPr>
              <a:t>You can customize some part of your house. But never change the original architecture.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68592" y="228600"/>
            <a:ext cx="785484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How about live in a hotel ?</a:t>
            </a:r>
          </a:p>
        </p:txBody>
      </p:sp>
      <p:pic>
        <p:nvPicPr>
          <p:cNvPr id="3" name="Picture 2" descr="C:\Users\Andy\AppData\Local\Microsoft\Windows\Temporary Internet Files\Content.IE5\01OK34JN\MPj04424560000[1].jpg"/>
          <p:cNvPicPr>
            <a:picLocks noChangeAspect="1" noChangeArrowheads="1"/>
          </p:cNvPicPr>
          <p:nvPr/>
        </p:nvPicPr>
        <p:blipFill>
          <a:blip r:embed="rId2" cstate="print"/>
          <a:srcRect/>
          <a:stretch>
            <a:fillRect/>
          </a:stretch>
        </p:blipFill>
        <p:spPr bwMode="auto">
          <a:xfrm>
            <a:off x="2639568" y="2971801"/>
            <a:ext cx="6912864" cy="3631919"/>
          </a:xfrm>
          <a:prstGeom prst="roundRect">
            <a:avLst>
              <a:gd name="adj" fmla="val 547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p:cNvSpPr/>
          <p:nvPr/>
        </p:nvSpPr>
        <p:spPr>
          <a:xfrm>
            <a:off x="2286000" y="1219200"/>
            <a:ext cx="7696200" cy="1384995"/>
          </a:xfrm>
          <a:prstGeom prst="rect">
            <a:avLst/>
          </a:prstGeom>
          <a:noFill/>
        </p:spPr>
        <p:txBody>
          <a:bodyPr wrap="square" lIns="91440" tIns="45720" rIns="91440" bIns="45720">
            <a:spAutoFit/>
          </a:bodyPr>
          <a:lstStyle/>
          <a:p>
            <a:r>
              <a:rPr lang="en-US" sz="2800" b="1" dirty="0">
                <a:ln w="18415" cmpd="sng">
                  <a:solidFill>
                    <a:srgbClr val="FFFFFF"/>
                  </a:solidFill>
                  <a:prstDash val="solid"/>
                </a:ln>
              </a:rPr>
              <a:t>Live in a hotel will be a good idea if the only thing you care is enjoy your life!! There is nothing you can do with the house except living in it.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16052" y="2551837"/>
            <a:ext cx="5759910" cy="1754326"/>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Let’s translate to</a:t>
            </a:r>
            <a:b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br>
            <a:r>
              <a:rPr lang="en-US" sz="54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Cloud Computing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 Overview</a:t>
            </a:r>
          </a:p>
        </p:txBody>
      </p:sp>
      <p:sp>
        <p:nvSpPr>
          <p:cNvPr id="3" name="Content Placeholder 2"/>
          <p:cNvSpPr>
            <a:spLocks noGrp="1"/>
          </p:cNvSpPr>
          <p:nvPr>
            <p:ph idx="1"/>
          </p:nvPr>
        </p:nvSpPr>
        <p:spPr>
          <a:xfrm>
            <a:off x="1981200" y="1600200"/>
            <a:ext cx="7924800" cy="4876800"/>
          </a:xfrm>
        </p:spPr>
        <p:txBody>
          <a:bodyPr>
            <a:normAutofit fontScale="92500" lnSpcReduction="10000"/>
          </a:bodyPr>
          <a:lstStyle/>
          <a:p>
            <a:r>
              <a:rPr lang="en-US" dirty="0"/>
              <a:t>What if you want to have an IT department ?</a:t>
            </a:r>
          </a:p>
          <a:p>
            <a:pPr lvl="1"/>
            <a:r>
              <a:rPr lang="en-US" dirty="0"/>
              <a:t>Similar to </a:t>
            </a:r>
            <a:r>
              <a:rPr lang="en-US" b="1" i="1" dirty="0"/>
              <a:t>build a new house </a:t>
            </a:r>
            <a:r>
              <a:rPr lang="en-US" dirty="0"/>
              <a:t>in previous analogy</a:t>
            </a:r>
          </a:p>
          <a:p>
            <a:pPr lvl="2"/>
            <a:r>
              <a:rPr lang="en-US" dirty="0"/>
              <a:t>You can rent some virtualized infrastructure and build up your own IT system among those resources, which may be fully controlled.</a:t>
            </a:r>
          </a:p>
          <a:p>
            <a:pPr lvl="2"/>
            <a:r>
              <a:rPr lang="en-US" dirty="0"/>
              <a:t>Technical speaking, use the </a:t>
            </a:r>
            <a:r>
              <a:rPr lang="en-US" b="1" i="1" dirty="0"/>
              <a:t>Infrastructure as a Service (</a:t>
            </a:r>
            <a:r>
              <a:rPr lang="en-US" b="1" i="1" dirty="0" err="1"/>
              <a:t>IaaS</a:t>
            </a:r>
            <a:r>
              <a:rPr lang="en-US" b="1" i="1" dirty="0"/>
              <a:t>)</a:t>
            </a:r>
            <a:r>
              <a:rPr lang="en-US" dirty="0"/>
              <a:t> solution.</a:t>
            </a:r>
          </a:p>
          <a:p>
            <a:pPr lvl="1"/>
            <a:r>
              <a:rPr lang="en-US" dirty="0"/>
              <a:t>Similar to </a:t>
            </a:r>
            <a:r>
              <a:rPr lang="en-US" b="1" i="1" dirty="0"/>
              <a:t>buy an empty house </a:t>
            </a:r>
            <a:r>
              <a:rPr lang="en-US" dirty="0"/>
              <a:t>in previous analogy</a:t>
            </a:r>
          </a:p>
          <a:p>
            <a:pPr lvl="2"/>
            <a:r>
              <a:rPr lang="en-US" dirty="0"/>
              <a:t>You can directly develop your IT system through one cloud platform, and do not care about any lower level resource management.</a:t>
            </a:r>
          </a:p>
          <a:p>
            <a:pPr lvl="2"/>
            <a:r>
              <a:rPr lang="en-US" dirty="0"/>
              <a:t>Technical speaking, use the </a:t>
            </a:r>
            <a:r>
              <a:rPr lang="en-US" b="1" i="1" dirty="0"/>
              <a:t>Platform as a Service (</a:t>
            </a:r>
            <a:r>
              <a:rPr lang="en-US" b="1" i="1" dirty="0" err="1"/>
              <a:t>PaaS</a:t>
            </a:r>
            <a:r>
              <a:rPr lang="en-US" b="1" i="1" dirty="0"/>
              <a:t>)</a:t>
            </a:r>
            <a:r>
              <a:rPr lang="en-US" dirty="0"/>
              <a:t> solution.</a:t>
            </a:r>
          </a:p>
          <a:p>
            <a:pPr lvl="1"/>
            <a:r>
              <a:rPr lang="en-US" dirty="0"/>
              <a:t>Similar to </a:t>
            </a:r>
            <a:r>
              <a:rPr lang="en-US" b="1" i="1" dirty="0"/>
              <a:t>live in a hotel </a:t>
            </a:r>
            <a:r>
              <a:rPr lang="en-US" dirty="0"/>
              <a:t>in previous analogy</a:t>
            </a:r>
          </a:p>
          <a:p>
            <a:pPr lvl="2"/>
            <a:r>
              <a:rPr lang="en-US" dirty="0"/>
              <a:t>You can directly use some existed IT system solutions, which were provided by some cloud application service provider, without knowing any detail technique about how these service was achieved.</a:t>
            </a:r>
          </a:p>
          <a:p>
            <a:pPr lvl="2"/>
            <a:r>
              <a:rPr lang="en-US" dirty="0"/>
              <a:t>Technical speaking, use the </a:t>
            </a:r>
            <a:r>
              <a:rPr lang="en-US" b="1" i="1" dirty="0"/>
              <a:t>Software as a Service (</a:t>
            </a:r>
            <a:r>
              <a:rPr lang="en-US" b="1" i="1" dirty="0" err="1"/>
              <a:t>SaaS</a:t>
            </a:r>
            <a:r>
              <a:rPr lang="en-US" b="1" i="1" dirty="0"/>
              <a:t>)</a:t>
            </a:r>
            <a:r>
              <a:rPr lang="en-US" dirty="0"/>
              <a:t> solution.</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srcRect/>
          <a:stretch>
            <a:fillRect/>
          </a:stretch>
        </p:blipFill>
        <p:spPr bwMode="auto">
          <a:xfrm>
            <a:off x="1822450" y="1371601"/>
            <a:ext cx="8547100" cy="5383213"/>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Service Model Overview</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arino Valentino on Twitter: &amp;quot;... Evolution: Pizza as a Service with FaaS  🙂 #Azure #AzureFunctions #MSIgnite #msignite2018… &amp;quot;">
            <a:extLst>
              <a:ext uri="{FF2B5EF4-FFF2-40B4-BE49-F238E27FC236}">
                <a16:creationId xmlns:a16="http://schemas.microsoft.com/office/drawing/2014/main" id="{2EE6F1F6-8158-4119-BB09-1152944983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847725"/>
            <a:ext cx="11430000" cy="5162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5415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8DF9E-FA4A-45F0-A4B1-106ED395EF14}"/>
              </a:ext>
            </a:extLst>
          </p:cNvPr>
          <p:cNvSpPr>
            <a:spLocks noGrp="1"/>
          </p:cNvSpPr>
          <p:nvPr>
            <p:ph type="title"/>
          </p:nvPr>
        </p:nvSpPr>
        <p:spPr/>
        <p:txBody>
          <a:bodyPr/>
          <a:lstStyle/>
          <a:p>
            <a:r>
              <a:rPr lang="en-US" dirty="0">
                <a:solidFill>
                  <a:srgbClr val="C00000"/>
                </a:solidFill>
              </a:rPr>
              <a:t>Cloud Service Model</a:t>
            </a:r>
          </a:p>
        </p:txBody>
      </p:sp>
      <p:sp>
        <p:nvSpPr>
          <p:cNvPr id="4" name="Slide Number Placeholder 3">
            <a:extLst>
              <a:ext uri="{FF2B5EF4-FFF2-40B4-BE49-F238E27FC236}">
                <a16:creationId xmlns:a16="http://schemas.microsoft.com/office/drawing/2014/main" id="{B26FAEAB-524E-4587-AD34-E250A0AE0F84}"/>
              </a:ext>
            </a:extLst>
          </p:cNvPr>
          <p:cNvSpPr>
            <a:spLocks noGrp="1"/>
          </p:cNvSpPr>
          <p:nvPr>
            <p:ph type="sldNum" sz="quarter" idx="12"/>
          </p:nvPr>
        </p:nvSpPr>
        <p:spPr/>
        <p:txBody>
          <a:bodyPr/>
          <a:lstStyle/>
          <a:p>
            <a:fld id="{592C2637-5A8B-4A60-9E14-088FFD6A661C}" type="slidenum">
              <a:rPr lang="en-US" smtClean="0"/>
              <a:pPr/>
              <a:t>38</a:t>
            </a:fld>
            <a:endParaRPr lang="en-US" dirty="0"/>
          </a:p>
        </p:txBody>
      </p:sp>
      <p:grpSp>
        <p:nvGrpSpPr>
          <p:cNvPr id="18" name="Group 17">
            <a:extLst>
              <a:ext uri="{FF2B5EF4-FFF2-40B4-BE49-F238E27FC236}">
                <a16:creationId xmlns:a16="http://schemas.microsoft.com/office/drawing/2014/main" id="{E19F3A71-A06C-4AAB-95AD-1539C0D2A783}"/>
              </a:ext>
            </a:extLst>
          </p:cNvPr>
          <p:cNvGrpSpPr/>
          <p:nvPr/>
        </p:nvGrpSpPr>
        <p:grpSpPr>
          <a:xfrm>
            <a:off x="2152651" y="2103824"/>
            <a:ext cx="2597577" cy="3242313"/>
            <a:chOff x="1165545" y="1273313"/>
            <a:chExt cx="2597577" cy="3242313"/>
          </a:xfrm>
        </p:grpSpPr>
        <p:sp>
          <p:nvSpPr>
            <p:cNvPr id="8" name="Rectangle 7">
              <a:extLst>
                <a:ext uri="{FF2B5EF4-FFF2-40B4-BE49-F238E27FC236}">
                  <a16:creationId xmlns:a16="http://schemas.microsoft.com/office/drawing/2014/main" id="{1AF6718B-2B20-4C04-A294-F1FEBFC6FB87}"/>
                </a:ext>
              </a:extLst>
            </p:cNvPr>
            <p:cNvSpPr/>
            <p:nvPr/>
          </p:nvSpPr>
          <p:spPr>
            <a:xfrm>
              <a:off x="1246425" y="3764036"/>
              <a:ext cx="2516697" cy="51508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Servers</a:t>
              </a:r>
            </a:p>
          </p:txBody>
        </p:sp>
        <p:sp>
          <p:nvSpPr>
            <p:cNvPr id="9" name="Rectangle 8">
              <a:extLst>
                <a:ext uri="{FF2B5EF4-FFF2-40B4-BE49-F238E27FC236}">
                  <a16:creationId xmlns:a16="http://schemas.microsoft.com/office/drawing/2014/main" id="{843DB260-7297-42F6-B14A-968D51CBE873}"/>
                </a:ext>
              </a:extLst>
            </p:cNvPr>
            <p:cNvSpPr/>
            <p:nvPr/>
          </p:nvSpPr>
          <p:spPr>
            <a:xfrm>
              <a:off x="1246425" y="3213301"/>
              <a:ext cx="2516697" cy="51508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Infrastructure</a:t>
              </a:r>
            </a:p>
            <a:p>
              <a:pPr algn="ctr"/>
              <a:r>
                <a:rPr lang="en-US" sz="1600" dirty="0" err="1"/>
                <a:t>Compute|Network|Storage</a:t>
              </a:r>
              <a:endParaRPr lang="en-US" sz="1600" dirty="0"/>
            </a:p>
          </p:txBody>
        </p:sp>
        <p:sp>
          <p:nvSpPr>
            <p:cNvPr id="10" name="Rectangle 9">
              <a:extLst>
                <a:ext uri="{FF2B5EF4-FFF2-40B4-BE49-F238E27FC236}">
                  <a16:creationId xmlns:a16="http://schemas.microsoft.com/office/drawing/2014/main" id="{C7C2600B-0209-4981-9EE8-09F09246B377}"/>
                </a:ext>
              </a:extLst>
            </p:cNvPr>
            <p:cNvSpPr/>
            <p:nvPr/>
          </p:nvSpPr>
          <p:spPr>
            <a:xfrm>
              <a:off x="1246425" y="2658909"/>
              <a:ext cx="2516697" cy="51508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Platform</a:t>
              </a:r>
            </a:p>
            <a:p>
              <a:pPr algn="ctr"/>
              <a:r>
                <a:rPr lang="en-US" sz="1600" dirty="0" err="1"/>
                <a:t>Components|Services</a:t>
              </a:r>
              <a:endParaRPr lang="en-US" sz="1600" dirty="0"/>
            </a:p>
          </p:txBody>
        </p:sp>
        <p:sp>
          <p:nvSpPr>
            <p:cNvPr id="11" name="Rectangle 10">
              <a:extLst>
                <a:ext uri="{FF2B5EF4-FFF2-40B4-BE49-F238E27FC236}">
                  <a16:creationId xmlns:a16="http://schemas.microsoft.com/office/drawing/2014/main" id="{4713A462-54B8-4907-B16E-F0AA1E33BFBF}"/>
                </a:ext>
              </a:extLst>
            </p:cNvPr>
            <p:cNvSpPr/>
            <p:nvPr/>
          </p:nvSpPr>
          <p:spPr>
            <a:xfrm>
              <a:off x="1246425" y="2089433"/>
              <a:ext cx="2516697" cy="51508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Applications</a:t>
              </a:r>
            </a:p>
            <a:p>
              <a:pPr algn="ctr"/>
              <a:r>
                <a:rPr lang="en-US" sz="1600" dirty="0" err="1"/>
                <a:t>UI|Machine</a:t>
              </a:r>
              <a:r>
                <a:rPr lang="en-US" sz="1600" dirty="0"/>
                <a:t> Interface</a:t>
              </a:r>
            </a:p>
          </p:txBody>
        </p:sp>
        <p:pic>
          <p:nvPicPr>
            <p:cNvPr id="13" name="Graphic 12" descr="Male profile with solid fill">
              <a:extLst>
                <a:ext uri="{FF2B5EF4-FFF2-40B4-BE49-F238E27FC236}">
                  <a16:creationId xmlns:a16="http://schemas.microsoft.com/office/drawing/2014/main" id="{0D61C2DB-55FC-41BD-BC96-1A817A61D72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210109" y="1273313"/>
              <a:ext cx="589327" cy="589327"/>
            </a:xfrm>
            <a:prstGeom prst="rect">
              <a:avLst/>
            </a:prstGeom>
          </p:spPr>
        </p:pic>
        <p:sp>
          <p:nvSpPr>
            <p:cNvPr id="14" name="Arrow: Down 13">
              <a:extLst>
                <a:ext uri="{FF2B5EF4-FFF2-40B4-BE49-F238E27FC236}">
                  <a16:creationId xmlns:a16="http://schemas.microsoft.com/office/drawing/2014/main" id="{22B1C5B1-E3F0-4EAD-A5C2-2745AFE4FBED}"/>
                </a:ext>
              </a:extLst>
            </p:cNvPr>
            <p:cNvSpPr/>
            <p:nvPr/>
          </p:nvSpPr>
          <p:spPr>
            <a:xfrm rot="10800000">
              <a:off x="2410725" y="1862640"/>
              <a:ext cx="188094" cy="172399"/>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83EF7A0-1C43-415E-A7AB-DAE9E7742F0C}"/>
                </a:ext>
              </a:extLst>
            </p:cNvPr>
            <p:cNvSpPr txBox="1"/>
            <p:nvPr/>
          </p:nvSpPr>
          <p:spPr>
            <a:xfrm>
              <a:off x="1165545" y="4207849"/>
              <a:ext cx="1875257" cy="307777"/>
            </a:xfrm>
            <a:prstGeom prst="rect">
              <a:avLst/>
            </a:prstGeom>
            <a:noFill/>
          </p:spPr>
          <p:txBody>
            <a:bodyPr wrap="none" rtlCol="0">
              <a:spAutoFit/>
            </a:bodyPr>
            <a:lstStyle/>
            <a:p>
              <a:r>
                <a:rPr lang="en-US" sz="1400" dirty="0"/>
                <a:t>Cloud Computing Stack</a:t>
              </a:r>
            </a:p>
          </p:txBody>
        </p:sp>
      </p:grpSp>
      <p:graphicFrame>
        <p:nvGraphicFramePr>
          <p:cNvPr id="19" name="Diagram 18">
            <a:extLst>
              <a:ext uri="{FF2B5EF4-FFF2-40B4-BE49-F238E27FC236}">
                <a16:creationId xmlns:a16="http://schemas.microsoft.com/office/drawing/2014/main" id="{3529006D-950E-4DB5-9065-127D16F80D2C}"/>
              </a:ext>
            </a:extLst>
          </p:cNvPr>
          <p:cNvGraphicFramePr/>
          <p:nvPr/>
        </p:nvGraphicFramePr>
        <p:xfrm>
          <a:off x="5191357" y="2406515"/>
          <a:ext cx="4312893" cy="31959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436384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660E354-01D0-4D36-9100-7D4CEDE99C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Electronic circuit board">
            <a:extLst>
              <a:ext uri="{FF2B5EF4-FFF2-40B4-BE49-F238E27FC236}">
                <a16:creationId xmlns:a16="http://schemas.microsoft.com/office/drawing/2014/main" id="{547F617B-810C-4D80-9092-5FF922174A55}"/>
              </a:ext>
            </a:extLst>
          </p:cNvPr>
          <p:cNvPicPr>
            <a:picLocks noChangeAspect="1"/>
          </p:cNvPicPr>
          <p:nvPr/>
        </p:nvPicPr>
        <p:blipFill rotWithShape="1">
          <a:blip r:embed="rId2">
            <a:duotone>
              <a:prstClr val="black"/>
              <a:prstClr val="white"/>
            </a:duotone>
          </a:blip>
          <a:srcRect l="24623" r="-1" b="-1"/>
          <a:stretch/>
        </p:blipFill>
        <p:spPr>
          <a:xfrm>
            <a:off x="1" y="10"/>
            <a:ext cx="7744393" cy="6857990"/>
          </a:xfrm>
          <a:custGeom>
            <a:avLst/>
            <a:gdLst/>
            <a:ahLst/>
            <a:cxnLst/>
            <a:rect l="l" t="t" r="r" b="b"/>
            <a:pathLst>
              <a:path w="7744393" h="6858000">
                <a:moveTo>
                  <a:pt x="0" y="0"/>
                </a:moveTo>
                <a:lnTo>
                  <a:pt x="7744393" y="0"/>
                </a:lnTo>
                <a:lnTo>
                  <a:pt x="7740387" y="3148"/>
                </a:lnTo>
                <a:cubicBezTo>
                  <a:pt x="6753686" y="817446"/>
                  <a:pt x="6124765" y="2049777"/>
                  <a:pt x="6124765" y="3429000"/>
                </a:cubicBezTo>
                <a:cubicBezTo>
                  <a:pt x="6124765" y="4808224"/>
                  <a:pt x="6753686" y="6040555"/>
                  <a:pt x="7740387" y="6854853"/>
                </a:cubicBezTo>
                <a:lnTo>
                  <a:pt x="7744392" y="6858000"/>
                </a:lnTo>
                <a:lnTo>
                  <a:pt x="0" y="6858000"/>
                </a:lnTo>
                <a:close/>
              </a:path>
            </a:pathLst>
          </a:custGeom>
        </p:spPr>
      </p:pic>
      <p:sp>
        <p:nvSpPr>
          <p:cNvPr id="2" name="Title 1"/>
          <p:cNvSpPr>
            <a:spLocks noGrp="1"/>
          </p:cNvSpPr>
          <p:nvPr>
            <p:ph type="title"/>
          </p:nvPr>
        </p:nvSpPr>
        <p:spPr>
          <a:xfrm>
            <a:off x="7186378" y="993914"/>
            <a:ext cx="4515391" cy="3474722"/>
          </a:xfrm>
        </p:spPr>
        <p:txBody>
          <a:bodyPr vert="horz" lIns="91440" tIns="45720" rIns="91440" bIns="45720" rtlCol="0" anchor="b">
            <a:normAutofit/>
          </a:bodyPr>
          <a:lstStyle/>
          <a:p>
            <a:r>
              <a:rPr lang="en-US" sz="8000"/>
              <a:t>Service Models</a:t>
            </a:r>
          </a:p>
        </p:txBody>
      </p:sp>
      <p:sp>
        <p:nvSpPr>
          <p:cNvPr id="3" name="Text Placeholder 2"/>
          <p:cNvSpPr>
            <a:spLocks noGrp="1"/>
          </p:cNvSpPr>
          <p:nvPr>
            <p:ph type="body" idx="1"/>
          </p:nvPr>
        </p:nvSpPr>
        <p:spPr>
          <a:xfrm>
            <a:off x="7163160" y="4643287"/>
            <a:ext cx="4095514" cy="1441706"/>
          </a:xfrm>
        </p:spPr>
        <p:txBody>
          <a:bodyPr vert="horz" lIns="91440" tIns="45720" rIns="91440" bIns="45720" rtlCol="0" anchor="t">
            <a:normAutofit/>
          </a:bodyPr>
          <a:lstStyle/>
          <a:p>
            <a:r>
              <a:rPr lang="en-US">
                <a:solidFill>
                  <a:schemeClr val="tx1"/>
                </a:solidFill>
              </a:rPr>
              <a:t>Infrastructure as a Service</a:t>
            </a:r>
          </a:p>
          <a:p>
            <a:r>
              <a:rPr lang="en-US">
                <a:solidFill>
                  <a:schemeClr val="tx1"/>
                </a:solidFill>
              </a:rPr>
              <a:t>Platform as a Service</a:t>
            </a:r>
          </a:p>
          <a:p>
            <a:r>
              <a:rPr lang="en-US">
                <a:solidFill>
                  <a:schemeClr val="tx1"/>
                </a:solidFill>
              </a:rPr>
              <a:t>Software as a Service</a:t>
            </a:r>
          </a:p>
        </p:txBody>
      </p:sp>
      <p:sp>
        <p:nvSpPr>
          <p:cNvPr id="11" name="Freeform: Shape 10">
            <a:extLst>
              <a:ext uri="{FF2B5EF4-FFF2-40B4-BE49-F238E27FC236}">
                <a16:creationId xmlns:a16="http://schemas.microsoft.com/office/drawing/2014/main" id="{C05F9929-5504-4C68-9AA2-E98BBA1F8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9590" y="4546924"/>
            <a:ext cx="2369988" cy="2311077"/>
          </a:xfrm>
          <a:custGeom>
            <a:avLst/>
            <a:gdLst>
              <a:gd name="connsiteX0" fmla="*/ 0 w 2369988"/>
              <a:gd name="connsiteY0" fmla="*/ 0 h 2311077"/>
              <a:gd name="connsiteX1" fmla="*/ 1128071 w 2369988"/>
              <a:gd name="connsiteY1" fmla="*/ 0 h 2311077"/>
              <a:gd name="connsiteX2" fmla="*/ 1157716 w 2369988"/>
              <a:gd name="connsiteY2" fmla="*/ 128440 h 2311077"/>
              <a:gd name="connsiteX3" fmla="*/ 2316462 w 2369988"/>
              <a:gd name="connsiteY3" fmla="*/ 2257392 h 2311077"/>
              <a:gd name="connsiteX4" fmla="*/ 2369988 w 2369988"/>
              <a:gd name="connsiteY4" fmla="*/ 2311077 h 2311077"/>
              <a:gd name="connsiteX5" fmla="*/ 957894 w 2369988"/>
              <a:gd name="connsiteY5" fmla="*/ 2311077 h 2311077"/>
              <a:gd name="connsiteX6" fmla="*/ 777804 w 2369988"/>
              <a:gd name="connsiteY6" fmla="*/ 2040997 h 2311077"/>
              <a:gd name="connsiteX7" fmla="*/ 19614 w 2369988"/>
              <a:gd name="connsiteY7" fmla="*/ 109827 h 2311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9988" h="2311077">
                <a:moveTo>
                  <a:pt x="0" y="0"/>
                </a:moveTo>
                <a:lnTo>
                  <a:pt x="1128071" y="0"/>
                </a:lnTo>
                <a:lnTo>
                  <a:pt x="1157716" y="128440"/>
                </a:lnTo>
                <a:cubicBezTo>
                  <a:pt x="1365270" y="935139"/>
                  <a:pt x="1769588" y="1662859"/>
                  <a:pt x="2316462" y="2257392"/>
                </a:cubicBezTo>
                <a:lnTo>
                  <a:pt x="2369988" y="2311077"/>
                </a:lnTo>
                <a:lnTo>
                  <a:pt x="957894" y="2311077"/>
                </a:lnTo>
                <a:lnTo>
                  <a:pt x="777804" y="2040997"/>
                </a:lnTo>
                <a:cubicBezTo>
                  <a:pt x="421651" y="1454849"/>
                  <a:pt x="161627" y="803832"/>
                  <a:pt x="19614" y="109827"/>
                </a:cubicBezTo>
                <a:close/>
              </a:path>
            </a:pathLst>
          </a:custGeom>
          <a:solidFill>
            <a:schemeClr val="accent6">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C:\Users\Andy\AppData\Local\Microsoft\Windows\Temporary Internet Files\Content.IE5\VM829XVI\MPj04392880000[1].jpg"/>
          <p:cNvPicPr>
            <a:picLocks noChangeAspect="1" noChangeArrowheads="1"/>
          </p:cNvPicPr>
          <p:nvPr/>
        </p:nvPicPr>
        <p:blipFill>
          <a:blip r:embed="rId2" cstate="print"/>
          <a:srcRect t="12089"/>
          <a:stretch>
            <a:fillRect/>
          </a:stretch>
        </p:blipFill>
        <p:spPr bwMode="auto">
          <a:xfrm>
            <a:off x="3574610" y="2133600"/>
            <a:ext cx="5042780" cy="4433180"/>
          </a:xfrm>
          <a:prstGeom prst="roundRect">
            <a:avLst>
              <a:gd name="adj" fmla="val 2425"/>
            </a:avLst>
          </a:prstGeom>
          <a:noFill/>
          <a:effectLst>
            <a:outerShdw blurRad="63500" sx="102000" sy="102000" algn="ctr" rotWithShape="0">
              <a:prstClr val="black">
                <a:alpha val="40000"/>
              </a:prstClr>
            </a:outerShdw>
          </a:effectLst>
        </p:spPr>
      </p:pic>
      <p:sp>
        <p:nvSpPr>
          <p:cNvPr id="4" name="Rectangle 3"/>
          <p:cNvSpPr/>
          <p:nvPr/>
        </p:nvSpPr>
        <p:spPr>
          <a:xfrm>
            <a:off x="1618822" y="838201"/>
            <a:ext cx="8954374" cy="1015663"/>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6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For Market and </a:t>
            </a:r>
            <a:r>
              <a:rPr lang="en-US" sz="6000" b="1" dirty="0" err="1">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Enterpeises</a:t>
            </a:r>
            <a:endParaRPr lang="en-US" sz="6000" b="1"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1981200" y="1600200"/>
            <a:ext cx="8229600" cy="4953000"/>
          </a:xfrm>
        </p:spPr>
        <p:txBody>
          <a:bodyPr>
            <a:noAutofit/>
          </a:bodyPr>
          <a:lstStyle/>
          <a:p>
            <a:pPr algn="just"/>
            <a:r>
              <a:rPr lang="en-SG" sz="2000" dirty="0"/>
              <a:t>Infrastructure-as-a-Service (IaaS) solutions are the most popular and developed market segment of cloud computing. </a:t>
            </a:r>
          </a:p>
          <a:p>
            <a:pPr algn="just"/>
            <a:r>
              <a:rPr lang="en-SG" sz="2000" dirty="0"/>
              <a:t>They deliver customizable infrastructure on demand.</a:t>
            </a:r>
          </a:p>
          <a:p>
            <a:pPr algn="just"/>
            <a:r>
              <a:rPr lang="en-SG" sz="2000" dirty="0"/>
              <a:t> The available options within the IaaS offering umbrella range from single servers to entire infrastructures, including network devices, load balancers, and database and Web servers</a:t>
            </a:r>
          </a:p>
          <a:p>
            <a:pPr algn="just"/>
            <a:r>
              <a:rPr lang="en-SG" sz="2000" dirty="0">
                <a:solidFill>
                  <a:srgbClr val="525252"/>
                </a:solidFill>
                <a:latin typeface="IBM Plex Sans" panose="020B0503050203000203" pitchFamily="34" charset="0"/>
              </a:rPr>
              <a:t>Here</a:t>
            </a:r>
            <a:r>
              <a:rPr lang="en-SG" sz="2000" b="0" i="0" dirty="0">
                <a:solidFill>
                  <a:srgbClr val="525252"/>
                </a:solidFill>
                <a:effectLst/>
                <a:latin typeface="IBM Plex Sans" panose="020B0503050203000203" pitchFamily="34" charset="0"/>
              </a:rPr>
              <a:t> customers can provision, configure and use in much the same way as they use on-premises hardware.</a:t>
            </a:r>
          </a:p>
          <a:p>
            <a:pPr algn="just"/>
            <a:r>
              <a:rPr lang="en-SG" sz="2000" b="0" i="0" dirty="0">
                <a:solidFill>
                  <a:srgbClr val="525252"/>
                </a:solidFill>
                <a:effectLst/>
                <a:latin typeface="IBM Plex Sans" panose="020B0503050203000203" pitchFamily="34" charset="0"/>
              </a:rPr>
              <a:t>The difference is that the cloud service provider hosts, manages and maintains the hardware and computing resources in its own data </a:t>
            </a:r>
            <a:r>
              <a:rPr lang="en-SG" sz="2000" b="0" i="0" dirty="0" err="1">
                <a:solidFill>
                  <a:srgbClr val="525252"/>
                </a:solidFill>
                <a:effectLst/>
                <a:latin typeface="IBM Plex Sans" panose="020B0503050203000203" pitchFamily="34" charset="0"/>
              </a:rPr>
              <a:t>centers</a:t>
            </a:r>
            <a:r>
              <a:rPr lang="en-SG" sz="2000" b="0" i="0" dirty="0">
                <a:solidFill>
                  <a:srgbClr val="525252"/>
                </a:solidFill>
                <a:effectLst/>
                <a:latin typeface="IBM Plex Sans" panose="020B0503050203000203" pitchFamily="34" charset="0"/>
              </a:rPr>
              <a:t>. </a:t>
            </a:r>
          </a:p>
          <a:p>
            <a:pPr algn="just"/>
            <a:r>
              <a:rPr lang="en-SG" sz="2000" b="0" i="0" dirty="0">
                <a:solidFill>
                  <a:srgbClr val="525252"/>
                </a:solidFill>
                <a:effectLst/>
                <a:latin typeface="IBM Plex Sans" panose="020B0503050203000203" pitchFamily="34" charset="0"/>
              </a:rPr>
              <a:t>IaaS customers use the hardware via an internet connection, and pay for that use on a subscription or pay-as-you-go basis.</a:t>
            </a:r>
            <a:endParaRPr lang="en-US" sz="20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E0DBE-0C93-4489-99C3-5508D0178DA0}"/>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EF910A61-6889-4781-B893-2D9764AF0BBA}"/>
              </a:ext>
            </a:extLst>
          </p:cNvPr>
          <p:cNvSpPr>
            <a:spLocks noGrp="1"/>
          </p:cNvSpPr>
          <p:nvPr>
            <p:ph idx="1"/>
          </p:nvPr>
        </p:nvSpPr>
        <p:spPr/>
        <p:txBody>
          <a:bodyPr/>
          <a:lstStyle/>
          <a:p>
            <a:pPr lvl="1"/>
            <a:r>
              <a:rPr lang="en-SG" b="0" i="0" dirty="0">
                <a:solidFill>
                  <a:srgbClr val="525252"/>
                </a:solidFill>
                <a:effectLst/>
                <a:latin typeface="IBM Plex Sans" panose="020B0503050203000203" pitchFamily="34" charset="0"/>
              </a:rPr>
              <a:t>Customers can provision, configure and operate the servers and infrastructure resources via a graphical dashboard, or through </a:t>
            </a:r>
            <a:r>
              <a:rPr lang="en-SG" b="0" i="0" u="none" strike="noStrike" dirty="0">
                <a:solidFill>
                  <a:srgbClr val="0062FF"/>
                </a:solidFill>
                <a:effectLst/>
                <a:latin typeface="IBM Plex Sans" panose="020B0503050203000203" pitchFamily="34" charset="0"/>
                <a:hlinkClick r:id="rId2" tooltip="learn_api"/>
              </a:rPr>
              <a:t>application programming interfaces (APIs)</a:t>
            </a:r>
            <a:r>
              <a:rPr lang="en-SG" b="0" i="0" dirty="0">
                <a:solidFill>
                  <a:srgbClr val="525252"/>
                </a:solidFill>
                <a:effectLst/>
                <a:latin typeface="IBM Plex Sans" panose="020B0503050203000203" pitchFamily="34" charset="0"/>
              </a:rPr>
              <a:t>.</a:t>
            </a:r>
            <a:endParaRPr lang="en-US" dirty="0"/>
          </a:p>
          <a:p>
            <a:pPr lvl="1"/>
            <a:r>
              <a:rPr lang="en-US" dirty="0"/>
              <a:t>The consumer does not manage or control the underlying cloud infrastructure but has control over operating systems, storage, deployed applications, and possibly limited control of select networking components .</a:t>
            </a:r>
          </a:p>
          <a:p>
            <a:r>
              <a:rPr lang="en-US" dirty="0"/>
              <a:t>Examples :</a:t>
            </a:r>
          </a:p>
          <a:p>
            <a:pPr lvl="1"/>
            <a:r>
              <a:rPr lang="en-US" dirty="0"/>
              <a:t>Amazon EC2</a:t>
            </a:r>
          </a:p>
          <a:p>
            <a:pPr lvl="1"/>
            <a:r>
              <a:rPr lang="en-US" dirty="0" err="1"/>
              <a:t>Eucalyputs</a:t>
            </a:r>
            <a:endParaRPr lang="en-US" dirty="0"/>
          </a:p>
          <a:p>
            <a:pPr lvl="1"/>
            <a:r>
              <a:rPr lang="en-US" dirty="0" err="1"/>
              <a:t>OpenNebula</a:t>
            </a:r>
            <a:endParaRPr lang="en-US" dirty="0"/>
          </a:p>
          <a:p>
            <a:pPr lvl="1"/>
            <a:r>
              <a:rPr lang="en-US" dirty="0"/>
              <a:t>… </a:t>
            </a:r>
            <a:r>
              <a:rPr lang="en-US" dirty="0" err="1"/>
              <a:t>etc</a:t>
            </a:r>
            <a:endParaRPr lang="en-US" dirty="0"/>
          </a:p>
          <a:p>
            <a:endParaRPr lang="en-SG" dirty="0"/>
          </a:p>
        </p:txBody>
      </p:sp>
    </p:spTree>
    <p:extLst>
      <p:ext uri="{BB962C8B-B14F-4D97-AF65-F5344CB8AC3E}">
        <p14:creationId xmlns:p14="http://schemas.microsoft.com/office/powerpoint/2010/main" val="25507215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cstate="print"/>
          <a:srcRect/>
          <a:stretch>
            <a:fillRect/>
          </a:stretch>
        </p:blipFill>
        <p:spPr bwMode="auto">
          <a:xfrm>
            <a:off x="2514600" y="2133601"/>
            <a:ext cx="7315200" cy="4595517"/>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Infrastructure as a Service</a:t>
            </a:r>
          </a:p>
        </p:txBody>
      </p:sp>
      <p:sp>
        <p:nvSpPr>
          <p:cNvPr id="25" name="Content Placeholder 2"/>
          <p:cNvSpPr>
            <a:spLocks noGrp="1"/>
          </p:cNvSpPr>
          <p:nvPr>
            <p:ph idx="1"/>
          </p:nvPr>
        </p:nvSpPr>
        <p:spPr>
          <a:xfrm>
            <a:off x="1981200" y="1600202"/>
            <a:ext cx="8229600" cy="533399"/>
          </a:xfrm>
        </p:spPr>
        <p:txBody>
          <a:bodyPr/>
          <a:lstStyle/>
          <a:p>
            <a:r>
              <a:rPr lang="en-US" dirty="0"/>
              <a:t>System architecture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CD8F68-91D2-53E1-3F8E-4B413CF8D013}"/>
              </a:ext>
            </a:extLst>
          </p:cNvPr>
          <p:cNvSpPr>
            <a:spLocks noGrp="1"/>
          </p:cNvSpPr>
          <p:nvPr>
            <p:ph type="title"/>
          </p:nvPr>
        </p:nvSpPr>
        <p:spPr/>
        <p:txBody>
          <a:bodyPr/>
          <a:lstStyle/>
          <a:p>
            <a:r>
              <a:rPr lang="en-SG" dirty="0"/>
              <a:t>Component of IaaS</a:t>
            </a:r>
          </a:p>
        </p:txBody>
      </p:sp>
      <p:sp>
        <p:nvSpPr>
          <p:cNvPr id="5" name="Content Placeholder 4">
            <a:extLst>
              <a:ext uri="{FF2B5EF4-FFF2-40B4-BE49-F238E27FC236}">
                <a16:creationId xmlns:a16="http://schemas.microsoft.com/office/drawing/2014/main" id="{92D75E8C-40CA-F376-7D4C-77582C45DE09}"/>
              </a:ext>
            </a:extLst>
          </p:cNvPr>
          <p:cNvSpPr>
            <a:spLocks noGrp="1"/>
          </p:cNvSpPr>
          <p:nvPr>
            <p:ph sz="half" idx="1"/>
          </p:nvPr>
        </p:nvSpPr>
        <p:spPr/>
        <p:txBody>
          <a:bodyPr>
            <a:normAutofit fontScale="70000" lnSpcReduction="20000"/>
          </a:bodyPr>
          <a:lstStyle/>
          <a:p>
            <a:r>
              <a:rPr lang="en-SG" dirty="0"/>
              <a:t>Figure provides an overall view of the components forming an Infrastructure-as-a-Service solution.</a:t>
            </a:r>
          </a:p>
          <a:p>
            <a:r>
              <a:rPr lang="en-SG" dirty="0"/>
              <a:t> It is possible to distinguish three principal layers: </a:t>
            </a:r>
            <a:r>
              <a:rPr lang="en-SG" b="1" dirty="0"/>
              <a:t>the physical infrastructure, the software management infrastructure, and the user interface.</a:t>
            </a:r>
          </a:p>
          <a:p>
            <a:r>
              <a:rPr lang="en-SG" dirty="0"/>
              <a:t> At the</a:t>
            </a:r>
            <a:r>
              <a:rPr lang="en-SG" b="1" dirty="0"/>
              <a:t> top layer</a:t>
            </a:r>
            <a:r>
              <a:rPr lang="en-SG" dirty="0"/>
              <a:t> the user interface provides access to the services exposed by the software management infrastructure. </a:t>
            </a:r>
          </a:p>
          <a:p>
            <a:r>
              <a:rPr lang="en-SG" dirty="0"/>
              <a:t>Such an interface is generally based on Web 2.0 technologies: Web services, RESTful APIs, and mash-ups. </a:t>
            </a:r>
          </a:p>
          <a:p>
            <a:r>
              <a:rPr lang="en-SG" dirty="0"/>
              <a:t>These technologies allow either applications or final users to access the services exposed by the underlying infrastructure.</a:t>
            </a:r>
          </a:p>
        </p:txBody>
      </p:sp>
      <p:pic>
        <p:nvPicPr>
          <p:cNvPr id="8" name="Content Placeholder 7">
            <a:extLst>
              <a:ext uri="{FF2B5EF4-FFF2-40B4-BE49-F238E27FC236}">
                <a16:creationId xmlns:a16="http://schemas.microsoft.com/office/drawing/2014/main" id="{65056646-EE08-C87F-5F38-CC015FF244F2}"/>
              </a:ext>
            </a:extLst>
          </p:cNvPr>
          <p:cNvPicPr>
            <a:picLocks noGrp="1" noChangeAspect="1"/>
          </p:cNvPicPr>
          <p:nvPr>
            <p:ph sz="half" idx="2"/>
          </p:nvPr>
        </p:nvPicPr>
        <p:blipFill>
          <a:blip r:embed="rId2"/>
          <a:stretch>
            <a:fillRect/>
          </a:stretch>
        </p:blipFill>
        <p:spPr>
          <a:xfrm>
            <a:off x="6172200" y="2163455"/>
            <a:ext cx="5181600" cy="3675678"/>
          </a:xfrm>
        </p:spPr>
      </p:pic>
    </p:spTree>
    <p:extLst>
      <p:ext uri="{BB962C8B-B14F-4D97-AF65-F5344CB8AC3E}">
        <p14:creationId xmlns:p14="http://schemas.microsoft.com/office/powerpoint/2010/main" val="88411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D8728-2051-188B-07F4-92900D009ADD}"/>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3EBF58E5-4660-FD11-A061-1733D76D2A33}"/>
              </a:ext>
            </a:extLst>
          </p:cNvPr>
          <p:cNvSpPr>
            <a:spLocks noGrp="1"/>
          </p:cNvSpPr>
          <p:nvPr>
            <p:ph sz="half" idx="1"/>
          </p:nvPr>
        </p:nvSpPr>
        <p:spPr/>
        <p:txBody>
          <a:bodyPr>
            <a:normAutofit/>
          </a:bodyPr>
          <a:lstStyle/>
          <a:p>
            <a:r>
              <a:rPr lang="en-SG" sz="1600" dirty="0"/>
              <a:t>The core features of an IaaS solution are implemented in </a:t>
            </a:r>
            <a:r>
              <a:rPr lang="en-SG" sz="1600" b="1" dirty="0"/>
              <a:t>the infrastructure management software</a:t>
            </a:r>
            <a:r>
              <a:rPr lang="en-SG" sz="1600" dirty="0"/>
              <a:t> layer. </a:t>
            </a:r>
          </a:p>
          <a:p>
            <a:r>
              <a:rPr lang="en-SG" sz="1600" dirty="0"/>
              <a:t>In particular, management of the virtual machines is the most important function performed by this layer.</a:t>
            </a:r>
          </a:p>
          <a:p>
            <a:r>
              <a:rPr lang="en-SG" sz="1600" dirty="0"/>
              <a:t> A central role is played by the </a:t>
            </a:r>
            <a:r>
              <a:rPr lang="en-SG" sz="1600" b="1" dirty="0"/>
              <a:t>scheduler</a:t>
            </a:r>
            <a:r>
              <a:rPr lang="en-SG" sz="1600" dirty="0"/>
              <a:t>, which is in charge of allocating the execution of virtual machine instances. </a:t>
            </a:r>
          </a:p>
          <a:p>
            <a:r>
              <a:rPr lang="en-SG" sz="1600" dirty="0"/>
              <a:t>The scheduler interacts with the other components that perform a variety of tasks:</a:t>
            </a:r>
          </a:p>
          <a:p>
            <a:r>
              <a:rPr lang="en-SG" sz="1600" b="1" dirty="0"/>
              <a:t>The pricing and billing component</a:t>
            </a:r>
            <a:r>
              <a:rPr lang="en-SG" sz="1600" dirty="0"/>
              <a:t> takes care of the cost of executing each virtual machine instance and maintains data that will be used to charge the user.</a:t>
            </a:r>
          </a:p>
          <a:p>
            <a:r>
              <a:rPr lang="en-SG" sz="1600" dirty="0"/>
              <a:t> </a:t>
            </a:r>
            <a:r>
              <a:rPr lang="en-SG" sz="1600" b="1" dirty="0"/>
              <a:t>The monitoring component</a:t>
            </a:r>
            <a:r>
              <a:rPr lang="en-SG" sz="1600" dirty="0"/>
              <a:t> tracks the execution of each virtual machine instance and maintains data required for reporting and </a:t>
            </a:r>
            <a:r>
              <a:rPr lang="en-SG" sz="1600" dirty="0" err="1"/>
              <a:t>analyzing</a:t>
            </a:r>
            <a:r>
              <a:rPr lang="en-SG" sz="1600" dirty="0"/>
              <a:t> the performance of the system.</a:t>
            </a:r>
          </a:p>
        </p:txBody>
      </p:sp>
      <p:pic>
        <p:nvPicPr>
          <p:cNvPr id="5" name="Content Placeholder 7">
            <a:extLst>
              <a:ext uri="{FF2B5EF4-FFF2-40B4-BE49-F238E27FC236}">
                <a16:creationId xmlns:a16="http://schemas.microsoft.com/office/drawing/2014/main" id="{FF7A1FD7-4CE7-ED2E-BE7F-5B27598B6D95}"/>
              </a:ext>
            </a:extLst>
          </p:cNvPr>
          <p:cNvPicPr>
            <a:picLocks noGrp="1" noChangeAspect="1"/>
          </p:cNvPicPr>
          <p:nvPr>
            <p:ph sz="half" idx="2"/>
          </p:nvPr>
        </p:nvPicPr>
        <p:blipFill>
          <a:blip r:embed="rId2"/>
          <a:stretch>
            <a:fillRect/>
          </a:stretch>
        </p:blipFill>
        <p:spPr>
          <a:xfrm>
            <a:off x="6172200" y="2163455"/>
            <a:ext cx="5181600" cy="3675678"/>
          </a:xfrm>
        </p:spPr>
      </p:pic>
    </p:spTree>
    <p:extLst>
      <p:ext uri="{BB962C8B-B14F-4D97-AF65-F5344CB8AC3E}">
        <p14:creationId xmlns:p14="http://schemas.microsoft.com/office/powerpoint/2010/main" val="19135710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966AD2-25B6-E3BB-F8AB-F43A8EE3784E}"/>
              </a:ext>
            </a:extLst>
          </p:cNvPr>
          <p:cNvSpPr>
            <a:spLocks noGrp="1"/>
          </p:cNvSpPr>
          <p:nvPr>
            <p:ph sz="half" idx="4294967295"/>
          </p:nvPr>
        </p:nvSpPr>
        <p:spPr>
          <a:xfrm>
            <a:off x="202018" y="858061"/>
            <a:ext cx="5893981" cy="5287557"/>
          </a:xfrm>
        </p:spPr>
        <p:txBody>
          <a:bodyPr>
            <a:noAutofit/>
          </a:bodyPr>
          <a:lstStyle/>
          <a:p>
            <a:r>
              <a:rPr lang="en-SG" sz="1600" b="1" dirty="0"/>
              <a:t>The reservation component</a:t>
            </a:r>
            <a:r>
              <a:rPr lang="en-SG" sz="1600" dirty="0"/>
              <a:t> stores the information of all the virtual machine instances that have been executed or that will be executed in the future.</a:t>
            </a:r>
          </a:p>
          <a:p>
            <a:r>
              <a:rPr lang="en-SG" sz="1600" dirty="0"/>
              <a:t> If support for QoS-based execution is provided, a </a:t>
            </a:r>
            <a:r>
              <a:rPr lang="en-SG" sz="1600" b="1" dirty="0"/>
              <a:t>QoS/SLA management component</a:t>
            </a:r>
            <a:r>
              <a:rPr lang="en-SG" sz="1600" dirty="0"/>
              <a:t> will maintain a repository of all the SLAs made with the users; together with the monitoring component, this component is used to ensure that a given virtual machine instance is executed with the desired quality of service. </a:t>
            </a:r>
          </a:p>
          <a:p>
            <a:r>
              <a:rPr lang="en-SG" sz="1600" dirty="0"/>
              <a:t>• </a:t>
            </a:r>
            <a:r>
              <a:rPr lang="en-SG" sz="1600" b="1" dirty="0"/>
              <a:t>The VM repository component</a:t>
            </a:r>
            <a:r>
              <a:rPr lang="en-SG" sz="1600" dirty="0"/>
              <a:t> provides a catalogue of virtual machine images that users can use to create virtual instances. Some implementations also allow users to upload their specific virtual machine images.</a:t>
            </a:r>
          </a:p>
          <a:p>
            <a:r>
              <a:rPr lang="en-SG" sz="1600" dirty="0"/>
              <a:t> • </a:t>
            </a:r>
            <a:r>
              <a:rPr lang="en-SG" sz="1600" b="1" dirty="0"/>
              <a:t>A VM pool manager component</a:t>
            </a:r>
            <a:r>
              <a:rPr lang="en-SG" sz="1600" dirty="0"/>
              <a:t> is responsible for keeping track of all the live instances.</a:t>
            </a:r>
          </a:p>
          <a:p>
            <a:r>
              <a:rPr lang="en-SG" sz="1600" dirty="0"/>
              <a:t> • Finally, if the system supports the integration of additional resources belonging to a third-party IaaS provider, </a:t>
            </a:r>
            <a:r>
              <a:rPr lang="en-SG" sz="1600" b="1" dirty="0"/>
              <a:t>a provisioning component</a:t>
            </a:r>
            <a:r>
              <a:rPr lang="en-SG" sz="1600" dirty="0"/>
              <a:t> interacts with the scheduler to provide a virtual machine instance that is external to the local physical infrastructure directly managed by the pool</a:t>
            </a:r>
          </a:p>
        </p:txBody>
      </p:sp>
      <p:pic>
        <p:nvPicPr>
          <p:cNvPr id="5" name="Content Placeholder 7">
            <a:extLst>
              <a:ext uri="{FF2B5EF4-FFF2-40B4-BE49-F238E27FC236}">
                <a16:creationId xmlns:a16="http://schemas.microsoft.com/office/drawing/2014/main" id="{154EC10C-3138-D7C7-0DB1-A45000245998}"/>
              </a:ext>
            </a:extLst>
          </p:cNvPr>
          <p:cNvPicPr>
            <a:picLocks noGrp="1" noChangeAspect="1"/>
          </p:cNvPicPr>
          <p:nvPr>
            <p:ph sz="half" idx="4294967295"/>
          </p:nvPr>
        </p:nvPicPr>
        <p:blipFill>
          <a:blip r:embed="rId2"/>
          <a:stretch>
            <a:fillRect/>
          </a:stretch>
        </p:blipFill>
        <p:spPr>
          <a:xfrm>
            <a:off x="7010400" y="1190847"/>
            <a:ext cx="5181600" cy="4647978"/>
          </a:xfrm>
        </p:spPr>
      </p:pic>
    </p:spTree>
    <p:extLst>
      <p:ext uri="{BB962C8B-B14F-4D97-AF65-F5344CB8AC3E}">
        <p14:creationId xmlns:p14="http://schemas.microsoft.com/office/powerpoint/2010/main" val="39683601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314F038-E5C2-26CC-42A8-AE4F380A564C}"/>
              </a:ext>
            </a:extLst>
          </p:cNvPr>
          <p:cNvSpPr>
            <a:spLocks noGrp="1"/>
          </p:cNvSpPr>
          <p:nvPr>
            <p:ph type="title"/>
          </p:nvPr>
        </p:nvSpPr>
        <p:spPr>
          <a:xfrm>
            <a:off x="838200" y="365125"/>
            <a:ext cx="10515600" cy="1325563"/>
          </a:xfrm>
        </p:spPr>
        <p:txBody>
          <a:bodyPr vert="horz" lIns="91440" tIns="45720" rIns="91440" bIns="45720" rtlCol="0" anchor="ctr">
            <a:normAutofit/>
          </a:bodyPr>
          <a:lstStyle/>
          <a:p>
            <a:endParaRPr lang="en-US" sz="5400" kern="1200">
              <a:solidFill>
                <a:schemeClr val="tx1"/>
              </a:solidFill>
              <a:latin typeface="+mj-lt"/>
              <a:ea typeface="+mj-ea"/>
              <a:cs typeface="+mj-cs"/>
            </a:endParaRP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58CB9617-EE2B-5133-60FC-23B8DAC65269}"/>
              </a:ext>
            </a:extLst>
          </p:cNvPr>
          <p:cNvSpPr>
            <a:spLocks noGrp="1"/>
          </p:cNvSpPr>
          <p:nvPr>
            <p:ph idx="1"/>
          </p:nvPr>
        </p:nvSpPr>
        <p:spPr>
          <a:xfrm>
            <a:off x="838200" y="1929384"/>
            <a:ext cx="10515600" cy="4251960"/>
          </a:xfrm>
        </p:spPr>
        <p:txBody>
          <a:bodyPr vert="horz" lIns="91440" tIns="45720" rIns="91440" bIns="45720" rtlCol="0">
            <a:normAutofit/>
          </a:bodyPr>
          <a:lstStyle/>
          <a:p>
            <a:r>
              <a:rPr lang="en-US" sz="2200" dirty="0"/>
              <a:t>The bottom layer is composed of the physical infrastructure, on top of which the management layer operates.</a:t>
            </a:r>
          </a:p>
          <a:p>
            <a:r>
              <a:rPr lang="en-US" sz="2200" dirty="0"/>
              <a:t> As previously discussed, the infrastructure can be of different types; the specific infrastructure used depends on the specific use of the cloud.</a:t>
            </a:r>
          </a:p>
          <a:p>
            <a:r>
              <a:rPr lang="en-US" sz="2200" dirty="0"/>
              <a:t> A service provider will most likely use a massive datacenter containing hundreds or thousands of nodes.</a:t>
            </a:r>
          </a:p>
          <a:p>
            <a:r>
              <a:rPr lang="en-US" sz="2200" dirty="0"/>
              <a:t> A cloud infrastructure developed in house, in a small or medium-sized enterprise or within a university department, will most likely rely on a cluster.</a:t>
            </a:r>
          </a:p>
          <a:p>
            <a:r>
              <a:rPr lang="en-US" sz="2200" dirty="0"/>
              <a:t> At the bottom of the scale it is also possible to consider a heterogeneous environment where different types of resources—PCs, workstations, and clusters—can be aggregated</a:t>
            </a:r>
          </a:p>
        </p:txBody>
      </p:sp>
    </p:spTree>
    <p:extLst>
      <p:ext uri="{BB962C8B-B14F-4D97-AF65-F5344CB8AC3E}">
        <p14:creationId xmlns:p14="http://schemas.microsoft.com/office/powerpoint/2010/main" val="41473707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B0BD7-BEA1-450F-A459-B493FD019635}"/>
              </a:ext>
            </a:extLst>
          </p:cNvPr>
          <p:cNvSpPr>
            <a:spLocks noGrp="1"/>
          </p:cNvSpPr>
          <p:nvPr>
            <p:ph type="title"/>
          </p:nvPr>
        </p:nvSpPr>
        <p:spPr/>
        <p:txBody>
          <a:bodyPr/>
          <a:lstStyle/>
          <a:p>
            <a:r>
              <a:rPr lang="en-SG" dirty="0"/>
              <a:t>Benefits of IaaS</a:t>
            </a:r>
          </a:p>
        </p:txBody>
      </p:sp>
      <p:sp>
        <p:nvSpPr>
          <p:cNvPr id="3" name="Content Placeholder 2">
            <a:extLst>
              <a:ext uri="{FF2B5EF4-FFF2-40B4-BE49-F238E27FC236}">
                <a16:creationId xmlns:a16="http://schemas.microsoft.com/office/drawing/2014/main" id="{330DA31F-B110-43F7-B457-FC9598575DBD}"/>
              </a:ext>
            </a:extLst>
          </p:cNvPr>
          <p:cNvSpPr>
            <a:spLocks noGrp="1"/>
          </p:cNvSpPr>
          <p:nvPr>
            <p:ph idx="1"/>
          </p:nvPr>
        </p:nvSpPr>
        <p:spPr/>
        <p:txBody>
          <a:bodyPr/>
          <a:lstStyle/>
          <a:p>
            <a:r>
              <a:rPr lang="en-SG" b="0" i="0" dirty="0">
                <a:solidFill>
                  <a:srgbClr val="525252"/>
                </a:solidFill>
                <a:effectLst/>
                <a:latin typeface="IBM Plex Sans" panose="020B0503050203000203" pitchFamily="34" charset="0"/>
              </a:rPr>
              <a:t>IaaS lets customers avoid the up-front expense and overhead of purchasing and maintaining its own on-premises data </a:t>
            </a:r>
            <a:r>
              <a:rPr lang="en-SG" b="0" i="0" dirty="0" err="1">
                <a:solidFill>
                  <a:srgbClr val="525252"/>
                </a:solidFill>
                <a:effectLst/>
                <a:latin typeface="IBM Plex Sans" panose="020B0503050203000203" pitchFamily="34" charset="0"/>
              </a:rPr>
              <a:t>center</a:t>
            </a:r>
            <a:r>
              <a:rPr lang="en-SG" b="0" i="0" dirty="0">
                <a:solidFill>
                  <a:srgbClr val="525252"/>
                </a:solidFill>
                <a:effectLst/>
                <a:latin typeface="IBM Plex Sans" panose="020B0503050203000203" pitchFamily="34" charset="0"/>
              </a:rPr>
              <a:t>. </a:t>
            </a:r>
          </a:p>
          <a:p>
            <a:r>
              <a:rPr lang="en-SG" b="0" i="0" dirty="0">
                <a:solidFill>
                  <a:srgbClr val="525252"/>
                </a:solidFill>
                <a:effectLst/>
                <a:latin typeface="IBM Plex Sans" panose="020B0503050203000203" pitchFamily="34" charset="0"/>
              </a:rPr>
              <a:t>It also eliminates the constant trade-off between the waste of purchasing excess on-premises capacity to accommodate spikes, versus the poor performance or outages that can result from not having enough capacity for unanticipated traffic bursts or growth.</a:t>
            </a:r>
            <a:endParaRPr lang="en-SG" dirty="0"/>
          </a:p>
        </p:txBody>
      </p:sp>
    </p:spTree>
    <p:extLst>
      <p:ext uri="{BB962C8B-B14F-4D97-AF65-F5344CB8AC3E}">
        <p14:creationId xmlns:p14="http://schemas.microsoft.com/office/powerpoint/2010/main" val="265739093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724B-FCAD-4B12-8893-B5CDB2FFC745}"/>
              </a:ext>
            </a:extLst>
          </p:cNvPr>
          <p:cNvSpPr>
            <a:spLocks noGrp="1"/>
          </p:cNvSpPr>
          <p:nvPr>
            <p:ph type="title"/>
          </p:nvPr>
        </p:nvSpPr>
        <p:spPr/>
        <p:txBody>
          <a:bodyPr/>
          <a:lstStyle/>
          <a:p>
            <a:r>
              <a:rPr lang="en-SG" dirty="0"/>
              <a:t>Benefits of IaaS (</a:t>
            </a:r>
            <a:r>
              <a:rPr lang="en-SG" dirty="0" err="1"/>
              <a:t>cont</a:t>
            </a:r>
            <a:r>
              <a:rPr lang="en-SG" dirty="0"/>
              <a:t>…)</a:t>
            </a:r>
          </a:p>
        </p:txBody>
      </p:sp>
      <p:sp>
        <p:nvSpPr>
          <p:cNvPr id="3" name="Content Placeholder 2">
            <a:extLst>
              <a:ext uri="{FF2B5EF4-FFF2-40B4-BE49-F238E27FC236}">
                <a16:creationId xmlns:a16="http://schemas.microsoft.com/office/drawing/2014/main" id="{DAA68790-9103-420C-B958-EE4B076635D5}"/>
              </a:ext>
            </a:extLst>
          </p:cNvPr>
          <p:cNvSpPr>
            <a:spLocks noGrp="1"/>
          </p:cNvSpPr>
          <p:nvPr>
            <p:ph idx="1"/>
          </p:nvPr>
        </p:nvSpPr>
        <p:spPr/>
        <p:txBody>
          <a:bodyPr>
            <a:normAutofit fontScale="85000" lnSpcReduction="20000"/>
          </a:bodyPr>
          <a:lstStyle/>
          <a:p>
            <a:r>
              <a:rPr lang="en-SG" b="1" i="0" dirty="0">
                <a:solidFill>
                  <a:srgbClr val="525252"/>
                </a:solidFill>
                <a:effectLst/>
                <a:latin typeface="IBM Plex Sans" panose="020B0503050203000203" pitchFamily="34" charset="0"/>
              </a:rPr>
              <a:t>Higher availability: </a:t>
            </a:r>
            <a:r>
              <a:rPr lang="en-SG" b="0" i="0" dirty="0">
                <a:solidFill>
                  <a:srgbClr val="525252"/>
                </a:solidFill>
                <a:effectLst/>
                <a:latin typeface="IBM Plex Sans" panose="020B0503050203000203" pitchFamily="34" charset="0"/>
              </a:rPr>
              <a:t>With IaaS a company can create redundant servers easily, and even create them in other geographies to ensure availability during local power outages or physical disasters.</a:t>
            </a:r>
          </a:p>
          <a:p>
            <a:r>
              <a:rPr lang="en-SG" b="1" i="0" dirty="0">
                <a:solidFill>
                  <a:srgbClr val="525252"/>
                </a:solidFill>
                <a:effectLst/>
                <a:latin typeface="IBM Plex Sans" panose="020B0503050203000203" pitchFamily="34" charset="0"/>
              </a:rPr>
              <a:t>Lower latency, improved performance. </a:t>
            </a:r>
            <a:r>
              <a:rPr lang="en-SG" b="0" i="0" dirty="0">
                <a:solidFill>
                  <a:srgbClr val="525252"/>
                </a:solidFill>
                <a:effectLst/>
                <a:latin typeface="IBM Plex Sans" panose="020B0503050203000203" pitchFamily="34" charset="0"/>
              </a:rPr>
              <a:t>Because  IaaS providers typically operate data </a:t>
            </a:r>
            <a:r>
              <a:rPr lang="en-SG" b="0" i="0" dirty="0" err="1">
                <a:solidFill>
                  <a:srgbClr val="525252"/>
                </a:solidFill>
                <a:effectLst/>
                <a:latin typeface="IBM Plex Sans" panose="020B0503050203000203" pitchFamily="34" charset="0"/>
              </a:rPr>
              <a:t>centers</a:t>
            </a:r>
            <a:r>
              <a:rPr lang="en-SG" b="0" i="0" dirty="0">
                <a:solidFill>
                  <a:srgbClr val="525252"/>
                </a:solidFill>
                <a:effectLst/>
                <a:latin typeface="IBM Plex Sans" panose="020B0503050203000203" pitchFamily="34" charset="0"/>
              </a:rPr>
              <a:t> in multiple geographies, IaaS customers can locate apps and services closer to users to minimize latency and maximize performance.</a:t>
            </a:r>
          </a:p>
          <a:p>
            <a:r>
              <a:rPr lang="en-SG" b="1" i="0" dirty="0">
                <a:solidFill>
                  <a:srgbClr val="525252"/>
                </a:solidFill>
                <a:effectLst/>
                <a:latin typeface="IBM Plex Sans" panose="020B0503050203000203" pitchFamily="34" charset="0"/>
              </a:rPr>
              <a:t>Improved responsiveness. </a:t>
            </a:r>
            <a:r>
              <a:rPr lang="en-SG" b="0" i="0" dirty="0">
                <a:solidFill>
                  <a:srgbClr val="525252"/>
                </a:solidFill>
                <a:effectLst/>
                <a:latin typeface="IBM Plex Sans" panose="020B0503050203000203" pitchFamily="34" charset="0"/>
              </a:rPr>
              <a:t>Customers can provision resources in a matter of minutes, test new ideas quickly and quickly roll out new ideas to more users.</a:t>
            </a:r>
          </a:p>
          <a:p>
            <a:r>
              <a:rPr lang="en-SG" b="1" i="0" dirty="0">
                <a:solidFill>
                  <a:srgbClr val="525252"/>
                </a:solidFill>
                <a:effectLst/>
                <a:latin typeface="IBM Plex Sans" panose="020B0503050203000203" pitchFamily="34" charset="0"/>
              </a:rPr>
              <a:t>Comprehensive security</a:t>
            </a:r>
            <a:r>
              <a:rPr lang="en-SG" b="0" i="0" dirty="0">
                <a:solidFill>
                  <a:srgbClr val="525252"/>
                </a:solidFill>
                <a:effectLst/>
                <a:latin typeface="IBM Plex Sans" panose="020B0503050203000203" pitchFamily="34" charset="0"/>
              </a:rPr>
              <a:t>. With a high-level of security on-site, at data </a:t>
            </a:r>
            <a:r>
              <a:rPr lang="en-SG" b="0" i="0" dirty="0" err="1">
                <a:solidFill>
                  <a:srgbClr val="525252"/>
                </a:solidFill>
                <a:effectLst/>
                <a:latin typeface="IBM Plex Sans" panose="020B0503050203000203" pitchFamily="34" charset="0"/>
              </a:rPr>
              <a:t>centers</a:t>
            </a:r>
            <a:r>
              <a:rPr lang="en-SG" b="0" i="0" dirty="0">
                <a:solidFill>
                  <a:srgbClr val="525252"/>
                </a:solidFill>
                <a:effectLst/>
                <a:latin typeface="IBM Plex Sans" panose="020B0503050203000203" pitchFamily="34" charset="0"/>
              </a:rPr>
              <a:t>, and via encryption, organizations can often take advantage of more advanced security and protection they could provide if they hosted the cloud infrastructure in-house.</a:t>
            </a:r>
          </a:p>
          <a:p>
            <a:endParaRPr lang="en-SG" b="0" i="0" dirty="0">
              <a:solidFill>
                <a:srgbClr val="525252"/>
              </a:solidFill>
              <a:effectLst/>
              <a:latin typeface="IBM Plex Sans" panose="020B0503050203000203" pitchFamily="34" charset="0"/>
            </a:endParaRPr>
          </a:p>
          <a:p>
            <a:endParaRPr lang="en-SG" dirty="0"/>
          </a:p>
        </p:txBody>
      </p:sp>
    </p:spTree>
    <p:extLst>
      <p:ext uri="{BB962C8B-B14F-4D97-AF65-F5344CB8AC3E}">
        <p14:creationId xmlns:p14="http://schemas.microsoft.com/office/powerpoint/2010/main" val="34899193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1981200" y="1341438"/>
            <a:ext cx="8229600" cy="2163763"/>
          </a:xfrm>
        </p:spPr>
        <p:txBody>
          <a:bodyPr>
            <a:normAutofit fontScale="92500" lnSpcReduction="10000"/>
          </a:bodyPr>
          <a:lstStyle/>
          <a:p>
            <a:r>
              <a:rPr lang="en-US" dirty="0"/>
              <a:t>Enabling technique - </a:t>
            </a:r>
            <a:r>
              <a:rPr lang="en-US" b="1" i="1" dirty="0"/>
              <a:t>Virtualization</a:t>
            </a:r>
          </a:p>
          <a:p>
            <a:pPr lvl="1"/>
            <a:r>
              <a:rPr lang="en-US" dirty="0"/>
              <a:t>Virtualization is an abstraction of logical resources away from underlying physical resources.</a:t>
            </a:r>
          </a:p>
          <a:p>
            <a:pPr lvl="2"/>
            <a:r>
              <a:rPr lang="en-US" dirty="0"/>
              <a:t>Virtualization technique shift OS onto hypervisor.</a:t>
            </a:r>
          </a:p>
          <a:p>
            <a:pPr lvl="2"/>
            <a:r>
              <a:rPr lang="en-US" dirty="0"/>
              <a:t>Multiple OS share the physical hardware and provide different services.</a:t>
            </a:r>
          </a:p>
          <a:p>
            <a:pPr lvl="2"/>
            <a:r>
              <a:rPr lang="en-US" dirty="0"/>
              <a:t>Improve utilization, availability, security and convenience.</a:t>
            </a:r>
          </a:p>
        </p:txBody>
      </p:sp>
      <p:pic>
        <p:nvPicPr>
          <p:cNvPr id="4" name="Picture 2"/>
          <p:cNvPicPr>
            <a:picLocks noChangeAspect="1" noChangeArrowheads="1"/>
          </p:cNvPicPr>
          <p:nvPr/>
        </p:nvPicPr>
        <p:blipFill>
          <a:blip r:embed="rId3" cstate="print"/>
          <a:srcRect/>
          <a:stretch>
            <a:fillRect/>
          </a:stretch>
        </p:blipFill>
        <p:spPr bwMode="auto">
          <a:xfrm>
            <a:off x="6019800" y="4127500"/>
            <a:ext cx="3276600" cy="2578100"/>
          </a:xfrm>
          <a:prstGeom prst="rect">
            <a:avLst/>
          </a:prstGeom>
          <a:noFill/>
          <a:ln w="9525">
            <a:noFill/>
            <a:miter lim="800000"/>
            <a:headEnd/>
            <a:tailEnd/>
          </a:ln>
          <a:effectLst/>
        </p:spPr>
      </p:pic>
      <p:pic>
        <p:nvPicPr>
          <p:cNvPr id="5" name="Picture 3"/>
          <p:cNvPicPr>
            <a:picLocks noChangeAspect="1" noChangeArrowheads="1"/>
          </p:cNvPicPr>
          <p:nvPr/>
        </p:nvPicPr>
        <p:blipFill>
          <a:blip r:embed="rId4" cstate="print"/>
          <a:srcRect/>
          <a:stretch>
            <a:fillRect/>
          </a:stretch>
        </p:blipFill>
        <p:spPr bwMode="auto">
          <a:xfrm>
            <a:off x="2895601" y="4660901"/>
            <a:ext cx="2620963" cy="2036763"/>
          </a:xfrm>
          <a:prstGeom prst="rect">
            <a:avLst/>
          </a:prstGeom>
          <a:noFill/>
          <a:ln w="9525">
            <a:noFill/>
            <a:miter lim="800000"/>
            <a:headEnd/>
            <a:tailEnd/>
          </a:ln>
          <a:effectLst/>
        </p:spPr>
      </p:pic>
      <p:sp>
        <p:nvSpPr>
          <p:cNvPr id="6" name="Rounded Rectangle 5"/>
          <p:cNvSpPr/>
          <p:nvPr/>
        </p:nvSpPr>
        <p:spPr bwMode="auto">
          <a:xfrm>
            <a:off x="6019800"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2000" b="1" dirty="0">
                <a:solidFill>
                  <a:srgbClr val="C00000"/>
                </a:solidFill>
                <a:latin typeface="Cambria" pitchFamily="18" charset="0"/>
              </a:rPr>
              <a:t>VM1</a:t>
            </a:r>
          </a:p>
        </p:txBody>
      </p:sp>
      <p:sp>
        <p:nvSpPr>
          <p:cNvPr id="7" name="Rounded Rectangle 6"/>
          <p:cNvSpPr/>
          <p:nvPr/>
        </p:nvSpPr>
        <p:spPr bwMode="auto">
          <a:xfrm>
            <a:off x="7112358"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VM2</a:t>
            </a:r>
          </a:p>
        </p:txBody>
      </p:sp>
      <p:sp>
        <p:nvSpPr>
          <p:cNvPr id="8" name="Rounded Rectangle 7"/>
          <p:cNvSpPr/>
          <p:nvPr/>
        </p:nvSpPr>
        <p:spPr bwMode="auto">
          <a:xfrm>
            <a:off x="8216721"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1981200" y="1600200"/>
            <a:ext cx="8229600" cy="5029200"/>
          </a:xfrm>
        </p:spPr>
        <p:txBody>
          <a:bodyPr/>
          <a:lstStyle/>
          <a:p>
            <a:r>
              <a:rPr lang="en-US" dirty="0"/>
              <a:t>Traditional process of enterprises to initiate business :</a:t>
            </a:r>
          </a:p>
          <a:p>
            <a:pPr lvl="1"/>
            <a:r>
              <a:rPr lang="en-US" dirty="0"/>
              <a:t>Survey and analysis the industry and market</a:t>
            </a:r>
          </a:p>
          <a:p>
            <a:pPr lvl="1"/>
            <a:r>
              <a:rPr lang="en-US" dirty="0"/>
              <a:t>Estimate the quantity of supply and demand</a:t>
            </a:r>
          </a:p>
          <a:p>
            <a:pPr lvl="1"/>
            <a:r>
              <a:rPr lang="en-US" dirty="0"/>
              <a:t>Purchase and deploy IT infrastructure</a:t>
            </a:r>
          </a:p>
          <a:p>
            <a:pPr lvl="1"/>
            <a:r>
              <a:rPr lang="en-US" dirty="0"/>
              <a:t>Install and test the software system</a:t>
            </a:r>
          </a:p>
          <a:p>
            <a:pPr lvl="1"/>
            <a:r>
              <a:rPr lang="en-US" dirty="0"/>
              <a:t>Design and develop enterprise specific business service</a:t>
            </a:r>
          </a:p>
          <a:p>
            <a:pPr lvl="1"/>
            <a:r>
              <a:rPr lang="en-US" dirty="0"/>
              <a:t>Announce the business service to clients</a:t>
            </a:r>
            <a:br>
              <a:rPr lang="en-US" dirty="0"/>
            </a:br>
            <a:endParaRPr lang="en-US" dirty="0"/>
          </a:p>
          <a:p>
            <a:r>
              <a:rPr lang="en-US" dirty="0"/>
              <a:t>Some drawbacks :</a:t>
            </a:r>
          </a:p>
          <a:p>
            <a:pPr lvl="1"/>
            <a:r>
              <a:rPr lang="en-US" dirty="0"/>
              <a:t>The survey, analysis and estimation may not 100% correct</a:t>
            </a:r>
          </a:p>
          <a:p>
            <a:pPr lvl="1"/>
            <a:r>
              <a:rPr lang="en-US" dirty="0"/>
              <a:t>Infrastructure deployment is time consuming</a:t>
            </a:r>
          </a:p>
          <a:p>
            <a:pPr lvl="1"/>
            <a:r>
              <a:rPr lang="en-US" dirty="0"/>
              <a:t>Enterprises should take the risk of wrong investment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1981200" y="1828800"/>
            <a:ext cx="8229600" cy="1752600"/>
          </a:xfrm>
        </p:spPr>
        <p:txBody>
          <a:bodyPr/>
          <a:lstStyle/>
          <a:p>
            <a:r>
              <a:rPr lang="en-US" dirty="0"/>
              <a:t>Properties supported by virtualization technique :</a:t>
            </a:r>
          </a:p>
          <a:p>
            <a:pPr lvl="1"/>
            <a:r>
              <a:rPr lang="en-US" dirty="0"/>
              <a:t>Manageability and Interoperability</a:t>
            </a:r>
          </a:p>
          <a:p>
            <a:pPr lvl="1"/>
            <a:r>
              <a:rPr lang="en-US" dirty="0"/>
              <a:t>Availability and Reliability</a:t>
            </a:r>
          </a:p>
          <a:p>
            <a:pPr lvl="1"/>
            <a:r>
              <a:rPr lang="en-US" dirty="0"/>
              <a:t>Scalability and Elasticity</a:t>
            </a:r>
          </a:p>
        </p:txBody>
      </p:sp>
      <p:pic>
        <p:nvPicPr>
          <p:cNvPr id="5122" name="Picture 2"/>
          <p:cNvPicPr>
            <a:picLocks noChangeAspect="1" noChangeArrowheads="1"/>
          </p:cNvPicPr>
          <p:nvPr/>
        </p:nvPicPr>
        <p:blipFill>
          <a:blip r:embed="rId2" cstate="print"/>
          <a:srcRect/>
          <a:stretch>
            <a:fillRect/>
          </a:stretch>
        </p:blipFill>
        <p:spPr bwMode="auto">
          <a:xfrm>
            <a:off x="5791200" y="3200400"/>
            <a:ext cx="4700016" cy="3485354"/>
          </a:xfrm>
          <a:prstGeom prst="rect">
            <a:avLst/>
          </a:prstGeom>
          <a:noFill/>
          <a:ln w="9525">
            <a:noFill/>
            <a:miter lim="800000"/>
            <a:headEnd/>
            <a:tailEnd/>
          </a:ln>
          <a:effectLst/>
        </p:spPr>
      </p:pic>
    </p:spTree>
    <p:extLst>
      <p:ext uri="{BB962C8B-B14F-4D97-AF65-F5344CB8AC3E}">
        <p14:creationId xmlns:p14="http://schemas.microsoft.com/office/powerpoint/2010/main" val="26790595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92DD7A6-F4C7-440D-A357-FD7547D3F54A}"/>
              </a:ext>
            </a:extLst>
          </p:cNvPr>
          <p:cNvSpPr txBox="1"/>
          <p:nvPr/>
        </p:nvSpPr>
        <p:spPr>
          <a:xfrm>
            <a:off x="2541181" y="2434856"/>
            <a:ext cx="7166345" cy="2123658"/>
          </a:xfrm>
          <a:prstGeom prst="rect">
            <a:avLst/>
          </a:prstGeom>
          <a:noFill/>
        </p:spPr>
        <p:txBody>
          <a:bodyPr wrap="square" rtlCol="0">
            <a:spAutoFit/>
          </a:bodyPr>
          <a:lstStyle/>
          <a:p>
            <a:pPr algn="ctr"/>
            <a:r>
              <a:rPr lang="en-SG" sz="4400" dirty="0"/>
              <a:t>SERVICE PROVIDED BY The Infrastructure Management software </a:t>
            </a:r>
          </a:p>
        </p:txBody>
      </p:sp>
    </p:spTree>
    <p:extLst>
      <p:ext uri="{BB962C8B-B14F-4D97-AF65-F5344CB8AC3E}">
        <p14:creationId xmlns:p14="http://schemas.microsoft.com/office/powerpoint/2010/main" val="34694660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1981200" y="1600201"/>
            <a:ext cx="8305800" cy="4525963"/>
          </a:xfrm>
        </p:spPr>
        <p:txBody>
          <a:bodyPr/>
          <a:lstStyle/>
          <a:p>
            <a:r>
              <a:rPr lang="en-US" dirty="0"/>
              <a:t>Provide service –</a:t>
            </a:r>
            <a:r>
              <a:rPr lang="en-US" b="1" dirty="0"/>
              <a:t>Resource Management Interface</a:t>
            </a:r>
          </a:p>
          <a:p>
            <a:pPr lvl="1"/>
            <a:r>
              <a:rPr lang="en-US" dirty="0"/>
              <a:t>Several types of virtualized resource :</a:t>
            </a:r>
          </a:p>
          <a:p>
            <a:pPr lvl="2"/>
            <a:r>
              <a:rPr lang="en-US" b="1" i="1" dirty="0"/>
              <a:t>Virtual Machine </a:t>
            </a:r>
            <a:r>
              <a:rPr lang="en-US" dirty="0"/>
              <a:t>–  The infrastructure  management software provides the basic virtual machine operations, such as </a:t>
            </a:r>
            <a:r>
              <a:rPr lang="en-US" i="1" dirty="0">
                <a:solidFill>
                  <a:srgbClr val="C00000"/>
                </a:solidFill>
              </a:rPr>
              <a:t>creation</a:t>
            </a:r>
            <a:r>
              <a:rPr lang="en-US" dirty="0"/>
              <a:t>, </a:t>
            </a:r>
            <a:r>
              <a:rPr lang="en-US" i="1" dirty="0">
                <a:solidFill>
                  <a:srgbClr val="C00000"/>
                </a:solidFill>
              </a:rPr>
              <a:t>suspension</a:t>
            </a:r>
            <a:r>
              <a:rPr lang="en-US" dirty="0"/>
              <a:t>, </a:t>
            </a:r>
            <a:r>
              <a:rPr lang="en-US" i="1" dirty="0">
                <a:solidFill>
                  <a:srgbClr val="C00000"/>
                </a:solidFill>
              </a:rPr>
              <a:t>resumption</a:t>
            </a:r>
            <a:r>
              <a:rPr lang="en-US" dirty="0"/>
              <a:t> and </a:t>
            </a:r>
            <a:r>
              <a:rPr lang="en-US" i="1" dirty="0">
                <a:solidFill>
                  <a:srgbClr val="C00000"/>
                </a:solidFill>
              </a:rPr>
              <a:t>termination</a:t>
            </a:r>
            <a:r>
              <a:rPr lang="en-US" dirty="0"/>
              <a:t>, …etc.</a:t>
            </a:r>
          </a:p>
          <a:p>
            <a:pPr lvl="2"/>
            <a:r>
              <a:rPr lang="en-US" b="1" i="1" dirty="0"/>
              <a:t>Virtual Storage </a:t>
            </a:r>
            <a:r>
              <a:rPr lang="en-US" dirty="0"/>
              <a:t>– The infrastructure management software provide the basic virtual storage operations, such as </a:t>
            </a:r>
            <a:r>
              <a:rPr lang="en-US" i="1" dirty="0">
                <a:solidFill>
                  <a:srgbClr val="C00000"/>
                </a:solidFill>
              </a:rPr>
              <a:t>space allocation</a:t>
            </a:r>
            <a:r>
              <a:rPr lang="en-US" dirty="0"/>
              <a:t>, </a:t>
            </a:r>
            <a:r>
              <a:rPr lang="en-US" i="1" dirty="0">
                <a:solidFill>
                  <a:srgbClr val="C00000"/>
                </a:solidFill>
              </a:rPr>
              <a:t>space release</a:t>
            </a:r>
            <a:r>
              <a:rPr lang="en-US" dirty="0"/>
              <a:t>, </a:t>
            </a:r>
            <a:r>
              <a:rPr lang="en-US" i="1" dirty="0">
                <a:solidFill>
                  <a:srgbClr val="C00000"/>
                </a:solidFill>
              </a:rPr>
              <a:t>data writing </a:t>
            </a:r>
            <a:r>
              <a:rPr lang="en-US" dirty="0"/>
              <a:t>and </a:t>
            </a:r>
            <a:r>
              <a:rPr lang="en-US" i="1" dirty="0">
                <a:solidFill>
                  <a:srgbClr val="C00000"/>
                </a:solidFill>
              </a:rPr>
              <a:t>data reading</a:t>
            </a:r>
            <a:r>
              <a:rPr lang="en-US" dirty="0"/>
              <a:t>, …etc.</a:t>
            </a:r>
          </a:p>
          <a:p>
            <a:pPr lvl="2"/>
            <a:r>
              <a:rPr lang="en-US" b="1" i="1" dirty="0"/>
              <a:t>Virtual Network</a:t>
            </a:r>
            <a:r>
              <a:rPr lang="en-US" dirty="0"/>
              <a:t> – The infrastructure management software provides the basic virtual network </a:t>
            </a:r>
            <a:r>
              <a:rPr lang="en-SG" dirty="0"/>
              <a:t>in which traditional networking hardware, such as routers and switches, are made available programmatically, typically through APIs</a:t>
            </a:r>
            <a:r>
              <a:rPr lang="en-SG" b="0" i="0" dirty="0">
                <a:solidFill>
                  <a:srgbClr val="525252"/>
                </a:solidFill>
                <a:effectLst/>
                <a:latin typeface="IBM Plex Sans" panose="020B0503050203000203" pitchFamily="34" charset="0"/>
              </a:rPr>
              <a:t>.</a:t>
            </a:r>
            <a:r>
              <a:rPr lang="en-US" b="0" i="0" dirty="0">
                <a:solidFill>
                  <a:srgbClr val="525252"/>
                </a:solidFill>
                <a:effectLst/>
                <a:latin typeface="IBM Plex Sans" panose="020B0503050203000203" pitchFamily="34" charset="0"/>
              </a:rPr>
              <a:t>O</a:t>
            </a:r>
            <a:r>
              <a:rPr lang="en-US" dirty="0"/>
              <a:t>perations, such as </a:t>
            </a:r>
            <a:r>
              <a:rPr lang="en-US" i="1" dirty="0">
                <a:solidFill>
                  <a:srgbClr val="C00000"/>
                </a:solidFill>
              </a:rPr>
              <a:t>IP address allocation</a:t>
            </a:r>
            <a:r>
              <a:rPr lang="en-US" dirty="0"/>
              <a:t>, </a:t>
            </a:r>
            <a:r>
              <a:rPr lang="en-US" i="1" dirty="0">
                <a:solidFill>
                  <a:srgbClr val="C00000"/>
                </a:solidFill>
              </a:rPr>
              <a:t>domain name register</a:t>
            </a:r>
            <a:r>
              <a:rPr lang="en-US" dirty="0"/>
              <a:t>, </a:t>
            </a:r>
            <a:r>
              <a:rPr lang="en-US" i="1" dirty="0">
                <a:solidFill>
                  <a:srgbClr val="C00000"/>
                </a:solidFill>
              </a:rPr>
              <a:t>connection establishment </a:t>
            </a:r>
            <a:r>
              <a:rPr lang="en-US" dirty="0"/>
              <a:t>and </a:t>
            </a:r>
            <a:r>
              <a:rPr lang="en-US" i="1" dirty="0">
                <a:solidFill>
                  <a:srgbClr val="C00000"/>
                </a:solidFill>
              </a:rPr>
              <a:t>bandwidth provision are done in this level.</a:t>
            </a:r>
            <a:r>
              <a:rPr lang="en-US" dirty="0"/>
              <a: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p:txBody>
          <a:bodyPr/>
          <a:lstStyle/>
          <a:p>
            <a:r>
              <a:rPr lang="en-US" dirty="0"/>
              <a:t>Provide service – </a:t>
            </a:r>
            <a:r>
              <a:rPr lang="en-US" b="1" dirty="0"/>
              <a:t>System Monitoring Interface</a:t>
            </a:r>
          </a:p>
          <a:p>
            <a:pPr lvl="1"/>
            <a:r>
              <a:rPr lang="en-US" dirty="0"/>
              <a:t>Several types of monitoring metrics :</a:t>
            </a:r>
          </a:p>
          <a:p>
            <a:pPr lvl="2"/>
            <a:r>
              <a:rPr lang="en-US" b="1" i="1" dirty="0"/>
              <a:t>Virtual Machine </a:t>
            </a:r>
            <a:r>
              <a:rPr lang="en-US" dirty="0"/>
              <a:t>– The infrastructure  management software should be able to monitor some system states of each virtual machine, such as </a:t>
            </a:r>
            <a:r>
              <a:rPr lang="en-US" i="1" dirty="0">
                <a:solidFill>
                  <a:srgbClr val="C00000"/>
                </a:solidFill>
              </a:rPr>
              <a:t>CPU loading</a:t>
            </a:r>
            <a:r>
              <a:rPr lang="en-US" dirty="0"/>
              <a:t>, </a:t>
            </a:r>
            <a:r>
              <a:rPr lang="en-US" i="1" dirty="0">
                <a:solidFill>
                  <a:srgbClr val="C00000"/>
                </a:solidFill>
              </a:rPr>
              <a:t>memory utilization</a:t>
            </a:r>
            <a:r>
              <a:rPr lang="en-US" dirty="0"/>
              <a:t>, </a:t>
            </a:r>
            <a:r>
              <a:rPr lang="en-US" i="1" dirty="0">
                <a:solidFill>
                  <a:srgbClr val="C00000"/>
                </a:solidFill>
              </a:rPr>
              <a:t>IO loading </a:t>
            </a:r>
            <a:r>
              <a:rPr lang="en-US" dirty="0"/>
              <a:t>and </a:t>
            </a:r>
            <a:r>
              <a:rPr lang="en-US" i="1" dirty="0">
                <a:solidFill>
                  <a:srgbClr val="C00000"/>
                </a:solidFill>
              </a:rPr>
              <a:t>internal network loading</a:t>
            </a:r>
            <a:r>
              <a:rPr lang="en-US" dirty="0"/>
              <a:t>, …etc.</a:t>
            </a:r>
          </a:p>
          <a:p>
            <a:pPr lvl="2"/>
            <a:r>
              <a:rPr lang="en-US" b="1" i="1" dirty="0"/>
              <a:t>Virtual Storage </a:t>
            </a:r>
            <a:r>
              <a:rPr lang="en-US" dirty="0"/>
              <a:t>– The infrastructure  management software should be able to monitor some storage states of each virtual storage, such as </a:t>
            </a:r>
            <a:r>
              <a:rPr lang="en-US" i="1" dirty="0">
                <a:solidFill>
                  <a:srgbClr val="C00000"/>
                </a:solidFill>
              </a:rPr>
              <a:t>virtual space utilization</a:t>
            </a:r>
            <a:r>
              <a:rPr lang="en-US" dirty="0"/>
              <a:t>, </a:t>
            </a:r>
            <a:r>
              <a:rPr lang="en-US" i="1" dirty="0">
                <a:solidFill>
                  <a:srgbClr val="C00000"/>
                </a:solidFill>
              </a:rPr>
              <a:t>data duplication</a:t>
            </a:r>
            <a:r>
              <a:rPr lang="en-US" dirty="0"/>
              <a:t> and </a:t>
            </a:r>
            <a:r>
              <a:rPr lang="en-US" i="1" dirty="0">
                <a:solidFill>
                  <a:srgbClr val="C00000"/>
                </a:solidFill>
              </a:rPr>
              <a:t>storage device access bandwidth</a:t>
            </a:r>
            <a:r>
              <a:rPr lang="en-US" dirty="0"/>
              <a:t>, …etc.</a:t>
            </a:r>
          </a:p>
          <a:p>
            <a:pPr lvl="2"/>
            <a:r>
              <a:rPr lang="en-US" b="1" i="1" dirty="0"/>
              <a:t>Virtual Network </a:t>
            </a:r>
            <a:r>
              <a:rPr lang="en-US" dirty="0"/>
              <a:t>– The infrastructure  management software should be able to monitor some network states of each virtual network, such as </a:t>
            </a:r>
            <a:r>
              <a:rPr lang="en-US" i="1" dirty="0">
                <a:solidFill>
                  <a:srgbClr val="C00000"/>
                </a:solidFill>
              </a:rPr>
              <a:t>virtual network bandwidth</a:t>
            </a:r>
            <a:r>
              <a:rPr lang="en-US" dirty="0"/>
              <a:t>, </a:t>
            </a:r>
            <a:r>
              <a:rPr lang="en-US" i="1" dirty="0">
                <a:solidFill>
                  <a:srgbClr val="C00000"/>
                </a:solidFill>
              </a:rPr>
              <a:t>network connectivity </a:t>
            </a:r>
            <a:r>
              <a:rPr lang="en-US" dirty="0"/>
              <a:t>and </a:t>
            </a:r>
            <a:r>
              <a:rPr lang="en-US" i="1" dirty="0">
                <a:solidFill>
                  <a:srgbClr val="C00000"/>
                </a:solidFill>
              </a:rPr>
              <a:t>network load balancing</a:t>
            </a:r>
            <a:r>
              <a:rPr lang="en-US" dirty="0"/>
              <a:t>, …etc.</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IaaS</a:t>
            </a:r>
            <a:r>
              <a:rPr lang="en-US" dirty="0"/>
              <a:t> - Summary</a:t>
            </a:r>
          </a:p>
        </p:txBody>
      </p:sp>
      <p:sp>
        <p:nvSpPr>
          <p:cNvPr id="3" name="Content Placeholder 2"/>
          <p:cNvSpPr>
            <a:spLocks noGrp="1"/>
          </p:cNvSpPr>
          <p:nvPr>
            <p:ph idx="1"/>
          </p:nvPr>
        </p:nvSpPr>
        <p:spPr/>
        <p:txBody>
          <a:bodyPr/>
          <a:lstStyle/>
          <a:p>
            <a:r>
              <a:rPr lang="en-US" sz="2000" b="1" dirty="0" err="1"/>
              <a:t>IaaS</a:t>
            </a:r>
            <a:r>
              <a:rPr lang="en-US" sz="2000" b="1" dirty="0"/>
              <a:t> is the deployment platform that abstract the infrastructure.</a:t>
            </a:r>
            <a:br>
              <a:rPr lang="en-US" dirty="0"/>
            </a:br>
            <a:endParaRPr lang="en-US" dirty="0"/>
          </a:p>
          <a:p>
            <a:r>
              <a:rPr lang="en-US" dirty="0" err="1"/>
              <a:t>IaaS</a:t>
            </a:r>
            <a:r>
              <a:rPr lang="en-US" dirty="0"/>
              <a:t> enabling technique</a:t>
            </a:r>
          </a:p>
          <a:p>
            <a:pPr lvl="1"/>
            <a:r>
              <a:rPr lang="en-US" dirty="0"/>
              <a:t>Virtualization</a:t>
            </a:r>
          </a:p>
          <a:p>
            <a:pPr lvl="2"/>
            <a:r>
              <a:rPr lang="en-US" dirty="0"/>
              <a:t>Server Virtualization</a:t>
            </a:r>
          </a:p>
          <a:p>
            <a:pPr lvl="2"/>
            <a:r>
              <a:rPr lang="en-US" dirty="0"/>
              <a:t>Storage Virtualization</a:t>
            </a:r>
          </a:p>
          <a:p>
            <a:pPr lvl="2"/>
            <a:r>
              <a:rPr lang="en-US" dirty="0"/>
              <a:t>Network Virtualization</a:t>
            </a:r>
            <a:br>
              <a:rPr lang="en-US" dirty="0"/>
            </a:br>
            <a:endParaRPr lang="en-US" dirty="0"/>
          </a:p>
          <a:p>
            <a:r>
              <a:rPr lang="en-US" dirty="0" err="1"/>
              <a:t>IaaS</a:t>
            </a:r>
            <a:r>
              <a:rPr lang="en-US" dirty="0"/>
              <a:t> provided services</a:t>
            </a:r>
          </a:p>
          <a:p>
            <a:pPr lvl="1"/>
            <a:r>
              <a:rPr lang="en-US" dirty="0"/>
              <a:t>Resource Management Interface</a:t>
            </a:r>
          </a:p>
          <a:p>
            <a:pPr lvl="1"/>
            <a:r>
              <a:rPr lang="en-US" dirty="0"/>
              <a:t>System Monitoring Interface</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solidFill>
                  <a:srgbClr val="C00000"/>
                </a:solidFill>
              </a:rPr>
              <a:t>Platform as a Service</a:t>
            </a:r>
          </a:p>
          <a:p>
            <a:r>
              <a:rPr lang="en-US" dirty="0"/>
              <a:t>Software as a Service</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838199" y="1476910"/>
            <a:ext cx="10956533" cy="5105400"/>
          </a:xfrm>
        </p:spPr>
        <p:txBody>
          <a:bodyPr>
            <a:noAutofit/>
          </a:bodyPr>
          <a:lstStyle/>
          <a:p>
            <a:r>
              <a:rPr lang="en-SG" sz="1800" dirty="0"/>
              <a:t>Platform-as-a-Service (PaaS) solutions provide a development and deployment platform for running applications in the cloud. </a:t>
            </a:r>
          </a:p>
          <a:p>
            <a:r>
              <a:rPr lang="en-SG" sz="1800" dirty="0"/>
              <a:t>They constitute the middleware on top of which applications are built.</a:t>
            </a:r>
            <a:endParaRPr lang="en-SG" sz="1800" b="0" i="0" dirty="0">
              <a:solidFill>
                <a:srgbClr val="525252"/>
              </a:solidFill>
              <a:effectLst/>
              <a:latin typeface="IBM Plex Sans" panose="020B0503050203000203" pitchFamily="34" charset="0"/>
            </a:endParaRPr>
          </a:p>
          <a:p>
            <a:r>
              <a:rPr lang="en-SG" sz="1800" b="0" i="0" dirty="0">
                <a:solidFill>
                  <a:srgbClr val="525252"/>
                </a:solidFill>
                <a:effectLst/>
                <a:latin typeface="IBM Plex Sans" panose="020B0503050203000203" pitchFamily="34" charset="0"/>
              </a:rPr>
              <a:t>The cloud services provider hosts, manages and maintains all the hardware and software included in the platform - servers (for development, testing and deployment), operating system (OS) software, storage, networking, databases, middleware, runtimes, frameworks, development tools - as well as related services for security, operating system and software upgrades, backups and more.</a:t>
            </a:r>
          </a:p>
          <a:p>
            <a:r>
              <a:rPr lang="en-SG" sz="1800" b="0" i="0" dirty="0">
                <a:solidFill>
                  <a:srgbClr val="525252"/>
                </a:solidFill>
                <a:effectLst/>
                <a:latin typeface="IBM Plex Sans" panose="020B0503050203000203" pitchFamily="34" charset="0"/>
              </a:rPr>
              <a:t>Users access the PaaS through a graphical user interface (GUI), where development or DevOps teams can collaborate on all their work across the entire application lifecycle including coding, integration, testing, delivery, deployment, and feedback. </a:t>
            </a:r>
          </a:p>
          <a:p>
            <a:r>
              <a:rPr lang="en-SG" sz="1800" b="0" i="0" dirty="0">
                <a:solidFill>
                  <a:srgbClr val="4C4B58"/>
                </a:solidFill>
                <a:effectLst/>
              </a:rPr>
              <a:t>PaaS is primarily used by developers who are building software or applications.</a:t>
            </a:r>
            <a:endParaRPr lang="en-US" sz="1800" dirty="0"/>
          </a:p>
          <a:p>
            <a:r>
              <a:rPr lang="en-US" sz="1800" dirty="0"/>
              <a:t>Examples :</a:t>
            </a:r>
          </a:p>
          <a:p>
            <a:pPr lvl="1"/>
            <a:r>
              <a:rPr lang="en-US" sz="1800" dirty="0"/>
              <a:t>Microsoft Windows Azure</a:t>
            </a:r>
          </a:p>
          <a:p>
            <a:pPr lvl="1"/>
            <a:r>
              <a:rPr lang="en-US" sz="1800" dirty="0"/>
              <a:t>Google App Engine</a:t>
            </a:r>
          </a:p>
          <a:p>
            <a:pPr lvl="1"/>
            <a:r>
              <a:rPr lang="en-US" sz="1800" dirty="0" err="1"/>
              <a:t>Hadoop</a:t>
            </a:r>
            <a:endParaRPr lang="en-US" sz="1800" dirty="0"/>
          </a:p>
          <a:p>
            <a:pPr marL="457200" lvl="1" indent="0">
              <a:buNone/>
            </a:pPr>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3180A1-B8CE-E679-47ED-F2B60BFA5847}"/>
              </a:ext>
            </a:extLst>
          </p:cNvPr>
          <p:cNvSpPr>
            <a:spLocks noGrp="1"/>
          </p:cNvSpPr>
          <p:nvPr>
            <p:ph type="title"/>
          </p:nvPr>
        </p:nvSpPr>
        <p:spPr/>
        <p:txBody>
          <a:bodyPr/>
          <a:lstStyle/>
          <a:p>
            <a:r>
              <a:rPr lang="en-SG" dirty="0"/>
              <a:t>PaaS Reference Model</a:t>
            </a:r>
          </a:p>
        </p:txBody>
      </p:sp>
      <p:sp>
        <p:nvSpPr>
          <p:cNvPr id="5" name="Content Placeholder 4">
            <a:extLst>
              <a:ext uri="{FF2B5EF4-FFF2-40B4-BE49-F238E27FC236}">
                <a16:creationId xmlns:a16="http://schemas.microsoft.com/office/drawing/2014/main" id="{0D403127-E215-A629-4453-CCC99521C310}"/>
              </a:ext>
            </a:extLst>
          </p:cNvPr>
          <p:cNvSpPr>
            <a:spLocks noGrp="1"/>
          </p:cNvSpPr>
          <p:nvPr>
            <p:ph sz="half" idx="1"/>
          </p:nvPr>
        </p:nvSpPr>
        <p:spPr/>
        <p:txBody>
          <a:bodyPr>
            <a:normAutofit fontScale="70000" lnSpcReduction="20000"/>
          </a:bodyPr>
          <a:lstStyle/>
          <a:p>
            <a:r>
              <a:rPr lang="en-SG" dirty="0"/>
              <a:t>Application management is the core functionality of the </a:t>
            </a:r>
            <a:r>
              <a:rPr lang="en-SG" b="1" dirty="0"/>
              <a:t>middleware</a:t>
            </a:r>
            <a:r>
              <a:rPr lang="en-SG" dirty="0"/>
              <a:t>.</a:t>
            </a:r>
          </a:p>
          <a:p>
            <a:r>
              <a:rPr lang="en-SG" dirty="0"/>
              <a:t> PaaS implementations provide applications with a runtime environment and do not expose any service for managing the underlying infrastructure. </a:t>
            </a:r>
          </a:p>
          <a:p>
            <a:r>
              <a:rPr lang="en-SG" dirty="0"/>
              <a:t>They automate the process of deploying applications to the infrastructure, configuring application components, provisioning and configuring supporting technologies such as load balancers and databases, and managing system change based on policies set by the user. </a:t>
            </a:r>
          </a:p>
          <a:p>
            <a:r>
              <a:rPr lang="en-SG" dirty="0"/>
              <a:t>Developers design their systems in terms of applications and are not concerned with hardware (physical or virtual), operating systems, and other low-level services.</a:t>
            </a:r>
          </a:p>
        </p:txBody>
      </p:sp>
      <p:pic>
        <p:nvPicPr>
          <p:cNvPr id="8" name="Content Placeholder 7">
            <a:extLst>
              <a:ext uri="{FF2B5EF4-FFF2-40B4-BE49-F238E27FC236}">
                <a16:creationId xmlns:a16="http://schemas.microsoft.com/office/drawing/2014/main" id="{64A308DE-B697-3615-6DEE-2BD16C8365D8}"/>
              </a:ext>
            </a:extLst>
          </p:cNvPr>
          <p:cNvPicPr>
            <a:picLocks noGrp="1" noChangeAspect="1"/>
          </p:cNvPicPr>
          <p:nvPr>
            <p:ph sz="half" idx="2"/>
          </p:nvPr>
        </p:nvPicPr>
        <p:blipFill>
          <a:blip r:embed="rId2"/>
          <a:stretch>
            <a:fillRect/>
          </a:stretch>
        </p:blipFill>
        <p:spPr>
          <a:xfrm>
            <a:off x="6172200" y="2283113"/>
            <a:ext cx="5181600" cy="3436361"/>
          </a:xfrm>
        </p:spPr>
      </p:pic>
    </p:spTree>
    <p:extLst>
      <p:ext uri="{BB962C8B-B14F-4D97-AF65-F5344CB8AC3E}">
        <p14:creationId xmlns:p14="http://schemas.microsoft.com/office/powerpoint/2010/main" val="10481538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75D78-732A-162B-CCDA-CDEFBBBD9742}"/>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6BF11A93-9185-A92C-C55D-5CE3B56472C3}"/>
              </a:ext>
            </a:extLst>
          </p:cNvPr>
          <p:cNvSpPr>
            <a:spLocks noGrp="1"/>
          </p:cNvSpPr>
          <p:nvPr>
            <p:ph sz="half" idx="1"/>
          </p:nvPr>
        </p:nvSpPr>
        <p:spPr/>
        <p:txBody>
          <a:bodyPr>
            <a:normAutofit fontScale="62500" lnSpcReduction="20000"/>
          </a:bodyPr>
          <a:lstStyle/>
          <a:p>
            <a:r>
              <a:rPr lang="en-SG" dirty="0"/>
              <a:t> </a:t>
            </a:r>
            <a:r>
              <a:rPr lang="en-SG" b="1" dirty="0"/>
              <a:t>The core middleware</a:t>
            </a:r>
            <a:r>
              <a:rPr lang="en-SG" dirty="0"/>
              <a:t> is in charge of managing the resources and scaling applications on demand or automatically, according to the commitments made with users.</a:t>
            </a:r>
          </a:p>
          <a:p>
            <a:r>
              <a:rPr lang="en-SG" dirty="0"/>
              <a:t> From a user point of view, the core middleware exposes interfaces that allow programming and deploying applications on the cloud. </a:t>
            </a:r>
          </a:p>
          <a:p>
            <a:r>
              <a:rPr lang="en-SG" dirty="0"/>
              <a:t>These can be in the form of a Web-based interface or in the form of programming APIs and libraries.</a:t>
            </a:r>
          </a:p>
          <a:p>
            <a:r>
              <a:rPr lang="en-SG" dirty="0"/>
              <a:t>Developers generally have the full power of programming languages such as Java, .NET, Python, or Ruby, with some restrictions to provide better scalability and security.</a:t>
            </a:r>
          </a:p>
          <a:p>
            <a:r>
              <a:rPr lang="en-SG" dirty="0"/>
              <a:t> In this case the traditional development environments can be used to design and develop applications, which are then deployed on the cloud by using the APIs exposed by the PaaS provider.</a:t>
            </a:r>
          </a:p>
          <a:p>
            <a:endParaRPr lang="en-SG" dirty="0"/>
          </a:p>
        </p:txBody>
      </p:sp>
      <p:pic>
        <p:nvPicPr>
          <p:cNvPr id="5" name="Content Placeholder 7">
            <a:extLst>
              <a:ext uri="{FF2B5EF4-FFF2-40B4-BE49-F238E27FC236}">
                <a16:creationId xmlns:a16="http://schemas.microsoft.com/office/drawing/2014/main" id="{8136B5DF-6A3A-D6CE-7EB9-438A126D2174}"/>
              </a:ext>
            </a:extLst>
          </p:cNvPr>
          <p:cNvPicPr>
            <a:picLocks noGrp="1" noChangeAspect="1"/>
          </p:cNvPicPr>
          <p:nvPr>
            <p:ph sz="half" idx="2"/>
          </p:nvPr>
        </p:nvPicPr>
        <p:blipFill>
          <a:blip r:embed="rId2"/>
          <a:stretch>
            <a:fillRect/>
          </a:stretch>
        </p:blipFill>
        <p:spPr>
          <a:xfrm>
            <a:off x="6172200" y="2283113"/>
            <a:ext cx="5181600" cy="3436361"/>
          </a:xfrm>
        </p:spPr>
      </p:pic>
    </p:spTree>
    <p:extLst>
      <p:ext uri="{BB962C8B-B14F-4D97-AF65-F5344CB8AC3E}">
        <p14:creationId xmlns:p14="http://schemas.microsoft.com/office/powerpoint/2010/main" val="1656231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Platform as a Service</a:t>
            </a:r>
          </a:p>
        </p:txBody>
      </p:sp>
      <p:pic>
        <p:nvPicPr>
          <p:cNvPr id="6" name="Content Placeholder 5">
            <a:extLst>
              <a:ext uri="{FF2B5EF4-FFF2-40B4-BE49-F238E27FC236}">
                <a16:creationId xmlns:a16="http://schemas.microsoft.com/office/drawing/2014/main" id="{44240199-54D9-4990-B4A3-287DD606EC37}"/>
              </a:ext>
            </a:extLst>
          </p:cNvPr>
          <p:cNvPicPr>
            <a:picLocks noGrp="1" noChangeAspect="1"/>
          </p:cNvPicPr>
          <p:nvPr>
            <p:ph idx="1"/>
          </p:nvPr>
        </p:nvPicPr>
        <p:blipFill>
          <a:blip r:embed="rId2"/>
          <a:stretch>
            <a:fillRect/>
          </a:stretch>
        </p:blipFill>
        <p:spPr>
          <a:xfrm>
            <a:off x="5286791" y="467208"/>
            <a:ext cx="5657022" cy="59235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p:txBody>
          <a:bodyPr/>
          <a:lstStyle/>
          <a:p>
            <a:r>
              <a:rPr lang="en-US" dirty="0"/>
              <a:t>Initiate business with Cloud Computing services :</a:t>
            </a:r>
          </a:p>
          <a:p>
            <a:pPr lvl="1"/>
            <a:r>
              <a:rPr lang="en-US" dirty="0"/>
              <a:t>Survey and analysis the industry and market</a:t>
            </a:r>
          </a:p>
          <a:p>
            <a:pPr lvl="1"/>
            <a:r>
              <a:rPr lang="en-US" dirty="0"/>
              <a:t>Chose one cloud provider for enterprise deployment</a:t>
            </a:r>
          </a:p>
          <a:p>
            <a:pPr lvl="1"/>
            <a:r>
              <a:rPr lang="en-US" dirty="0"/>
              <a:t>Design and develop business service upon cloud environment</a:t>
            </a:r>
          </a:p>
          <a:p>
            <a:pPr lvl="1"/>
            <a:r>
              <a:rPr lang="en-US" dirty="0"/>
              <a:t>Announce the business service to clients</a:t>
            </a:r>
            <a:br>
              <a:rPr lang="en-US" dirty="0"/>
            </a:br>
            <a:endParaRPr lang="en-US" dirty="0"/>
          </a:p>
          <a:p>
            <a:r>
              <a:rPr lang="en-US" dirty="0"/>
              <a:t>Some benefits :</a:t>
            </a:r>
          </a:p>
          <a:p>
            <a:pPr lvl="1"/>
            <a:r>
              <a:rPr lang="en-US" dirty="0"/>
              <a:t>Enterprise do not need to own the infrastructure</a:t>
            </a:r>
          </a:p>
          <a:p>
            <a:pPr lvl="1"/>
            <a:r>
              <a:rPr lang="en-US" dirty="0"/>
              <a:t>Enterprise can develop and deploy business service in short time</a:t>
            </a:r>
          </a:p>
          <a:p>
            <a:pPr lvl="1"/>
            <a:r>
              <a:rPr lang="en-US" dirty="0"/>
              <a:t>Enterprise can reduce the business loss of wrong investment</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2D314-D31B-4EF9-ABF1-B7495E252BEB}"/>
              </a:ext>
            </a:extLst>
          </p:cNvPr>
          <p:cNvSpPr>
            <a:spLocks noGrp="1"/>
          </p:cNvSpPr>
          <p:nvPr>
            <p:ph type="title"/>
          </p:nvPr>
        </p:nvSpPr>
        <p:spPr/>
        <p:txBody>
          <a:bodyPr/>
          <a:lstStyle/>
          <a:p>
            <a:r>
              <a:rPr lang="en-SG" dirty="0"/>
              <a:t>Benefits of PaaS</a:t>
            </a:r>
          </a:p>
        </p:txBody>
      </p:sp>
      <p:sp>
        <p:nvSpPr>
          <p:cNvPr id="3" name="Content Placeholder 2">
            <a:extLst>
              <a:ext uri="{FF2B5EF4-FFF2-40B4-BE49-F238E27FC236}">
                <a16:creationId xmlns:a16="http://schemas.microsoft.com/office/drawing/2014/main" id="{1C41EA29-8F4F-4E73-907A-E8F48803BF77}"/>
              </a:ext>
            </a:extLst>
          </p:cNvPr>
          <p:cNvSpPr>
            <a:spLocks noGrp="1"/>
          </p:cNvSpPr>
          <p:nvPr>
            <p:ph idx="1"/>
          </p:nvPr>
        </p:nvSpPr>
        <p:spPr/>
        <p:txBody>
          <a:bodyPr>
            <a:normAutofit fontScale="62500" lnSpcReduction="20000"/>
          </a:bodyPr>
          <a:lstStyle/>
          <a:p>
            <a:r>
              <a:rPr lang="en-SG" b="0" i="0" dirty="0">
                <a:solidFill>
                  <a:srgbClr val="525252"/>
                </a:solidFill>
                <a:effectLst/>
                <a:latin typeface="IBM Plex Sans" panose="020B0503050203000203" pitchFamily="34" charset="0"/>
              </a:rPr>
              <a:t>The primary benefit of PaaS  is that it allows customers to build, test, deploy run, update and scale applications more quickly and cost-effectively than they could if they had to build out and manage their own on-premises platform.</a:t>
            </a:r>
          </a:p>
          <a:p>
            <a:pPr algn="l" fontAlgn="base"/>
            <a:r>
              <a:rPr lang="en-SG" b="0" i="0" dirty="0">
                <a:solidFill>
                  <a:srgbClr val="525252"/>
                </a:solidFill>
                <a:effectLst/>
                <a:latin typeface="IBM Plex Sans" panose="020B0503050203000203" pitchFamily="34" charset="0"/>
              </a:rPr>
              <a:t>Other benefits include:</a:t>
            </a:r>
          </a:p>
          <a:p>
            <a:pPr algn="l" fontAlgn="base"/>
            <a:r>
              <a:rPr lang="en-SG" b="1" i="0" dirty="0">
                <a:solidFill>
                  <a:srgbClr val="525252"/>
                </a:solidFill>
                <a:effectLst/>
                <a:latin typeface="IBM Plex Sans" panose="020B0503050203000203" pitchFamily="34" charset="0"/>
              </a:rPr>
              <a:t>Lower Cost:</a:t>
            </a:r>
          </a:p>
          <a:p>
            <a:pPr lvl="1" fontAlgn="base"/>
            <a:r>
              <a:rPr lang="en-SG" dirty="0">
                <a:solidFill>
                  <a:srgbClr val="525252"/>
                </a:solidFill>
                <a:latin typeface="IBM Plex Sans" panose="020B0503050203000203" pitchFamily="34" charset="0"/>
              </a:rPr>
              <a:t>Customer doesn’t need to purchase any hardware or software to develop the applications.</a:t>
            </a:r>
            <a:r>
              <a:rPr lang="en-SG" b="1" i="0" dirty="0">
                <a:solidFill>
                  <a:srgbClr val="525252"/>
                </a:solidFill>
                <a:effectLst/>
                <a:latin typeface="IBM Plex Sans" panose="020B0503050203000203" pitchFamily="34" charset="0"/>
              </a:rPr>
              <a:t> </a:t>
            </a:r>
          </a:p>
          <a:p>
            <a:pPr lvl="1" fontAlgn="base"/>
            <a:endParaRPr lang="en-SG" b="0" i="0" dirty="0">
              <a:solidFill>
                <a:srgbClr val="525252"/>
              </a:solidFill>
              <a:effectLst/>
              <a:latin typeface="IBM Plex Sans" panose="020B0503050203000203" pitchFamily="34" charset="0"/>
            </a:endParaRPr>
          </a:p>
          <a:p>
            <a:pPr algn="l" fontAlgn="base">
              <a:buFont typeface="Arial" panose="020B0604020202020204" pitchFamily="34" charset="0"/>
              <a:buChar char="•"/>
            </a:pPr>
            <a:r>
              <a:rPr lang="en-SG" b="1" i="0" dirty="0">
                <a:solidFill>
                  <a:srgbClr val="525252"/>
                </a:solidFill>
                <a:effectLst/>
                <a:latin typeface="IBM Plex Sans" panose="020B0503050203000203" pitchFamily="34" charset="0"/>
              </a:rPr>
              <a:t>Faster time to market:</a:t>
            </a:r>
          </a:p>
          <a:p>
            <a:pPr lvl="1" fontAlgn="base"/>
            <a:r>
              <a:rPr lang="en-SG" b="0" i="0" dirty="0">
                <a:solidFill>
                  <a:srgbClr val="525252"/>
                </a:solidFill>
                <a:effectLst/>
                <a:latin typeface="IBM Plex Sans" panose="020B0503050203000203" pitchFamily="34" charset="0"/>
              </a:rPr>
              <a:t>PaaS enables development teams to spin-up development, testing and production environments in minutes, vs. weeks or months.</a:t>
            </a:r>
          </a:p>
          <a:p>
            <a:pPr algn="l" fontAlgn="base">
              <a:buFont typeface="Arial" panose="020B0604020202020204" pitchFamily="34" charset="0"/>
              <a:buChar char="•"/>
            </a:pPr>
            <a:r>
              <a:rPr lang="en-SG" b="1" i="0" dirty="0">
                <a:solidFill>
                  <a:srgbClr val="525252"/>
                </a:solidFill>
                <a:effectLst/>
                <a:latin typeface="IBM Plex Sans" panose="020B0503050203000203" pitchFamily="34" charset="0"/>
              </a:rPr>
              <a:t>Late</a:t>
            </a:r>
            <a:r>
              <a:rPr lang="en-SG" b="1" dirty="0">
                <a:solidFill>
                  <a:srgbClr val="525252"/>
                </a:solidFill>
                <a:latin typeface="IBM Plex Sans" panose="020B0503050203000203" pitchFamily="34" charset="0"/>
              </a:rPr>
              <a:t>st resource access</a:t>
            </a:r>
            <a:r>
              <a:rPr lang="en-SG" b="1" i="0" dirty="0">
                <a:solidFill>
                  <a:srgbClr val="525252"/>
                </a:solidFill>
                <a:effectLst/>
                <a:latin typeface="IBM Plex Sans" panose="020B0503050203000203" pitchFamily="34" charset="0"/>
              </a:rPr>
              <a:t>: </a:t>
            </a:r>
          </a:p>
          <a:p>
            <a:pPr lvl="1" fontAlgn="base"/>
            <a:r>
              <a:rPr lang="en-SG" b="0" i="0" dirty="0">
                <a:solidFill>
                  <a:srgbClr val="525252"/>
                </a:solidFill>
                <a:effectLst/>
                <a:latin typeface="IBM Plex Sans" panose="020B0503050203000203" pitchFamily="34" charset="0"/>
              </a:rPr>
              <a:t>PaaS platforms typically include access to a wide range of the latest resources up and down the application stack. </a:t>
            </a:r>
          </a:p>
          <a:p>
            <a:pPr lvl="1" fontAlgn="base"/>
            <a:r>
              <a:rPr lang="en-SG" b="0" i="0" dirty="0">
                <a:solidFill>
                  <a:srgbClr val="525252"/>
                </a:solidFill>
                <a:effectLst/>
                <a:latin typeface="IBM Plex Sans" panose="020B0503050203000203" pitchFamily="34" charset="0"/>
              </a:rPr>
              <a:t>This allows companies to test new operating systems, languages, and other tools without having to make substantial investments in them, or in the infrastructure required to run them.</a:t>
            </a:r>
          </a:p>
          <a:p>
            <a:br>
              <a:rPr lang="en-SG" dirty="0"/>
            </a:br>
            <a:endParaRPr lang="en-SG" dirty="0"/>
          </a:p>
        </p:txBody>
      </p:sp>
    </p:spTree>
    <p:extLst>
      <p:ext uri="{BB962C8B-B14F-4D97-AF65-F5344CB8AC3E}">
        <p14:creationId xmlns:p14="http://schemas.microsoft.com/office/powerpoint/2010/main" val="268357393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3FC90-885F-4AF5-9AA8-478D749EE0B4}"/>
              </a:ext>
            </a:extLst>
          </p:cNvPr>
          <p:cNvSpPr>
            <a:spLocks noGrp="1"/>
          </p:cNvSpPr>
          <p:nvPr>
            <p:ph type="title"/>
          </p:nvPr>
        </p:nvSpPr>
        <p:spPr/>
        <p:txBody>
          <a:bodyPr/>
          <a:lstStyle/>
          <a:p>
            <a:r>
              <a:rPr lang="en-SG" dirty="0"/>
              <a:t>Benefits of PaaS(cont..)</a:t>
            </a:r>
          </a:p>
        </p:txBody>
      </p:sp>
      <p:sp>
        <p:nvSpPr>
          <p:cNvPr id="3" name="Content Placeholder 2">
            <a:extLst>
              <a:ext uri="{FF2B5EF4-FFF2-40B4-BE49-F238E27FC236}">
                <a16:creationId xmlns:a16="http://schemas.microsoft.com/office/drawing/2014/main" id="{01CF5633-F731-4193-A4C4-F5968748BD44}"/>
              </a:ext>
            </a:extLst>
          </p:cNvPr>
          <p:cNvSpPr>
            <a:spLocks noGrp="1"/>
          </p:cNvSpPr>
          <p:nvPr>
            <p:ph idx="1"/>
          </p:nvPr>
        </p:nvSpPr>
        <p:spPr/>
        <p:txBody>
          <a:bodyPr>
            <a:normAutofit/>
          </a:bodyPr>
          <a:lstStyle/>
          <a:p>
            <a:pPr algn="l" fontAlgn="base">
              <a:buFont typeface="Arial" panose="020B0604020202020204" pitchFamily="34" charset="0"/>
              <a:buChar char="•"/>
            </a:pPr>
            <a:r>
              <a:rPr lang="en-SG" b="1" i="0" dirty="0">
                <a:solidFill>
                  <a:srgbClr val="525252"/>
                </a:solidFill>
                <a:effectLst/>
                <a:latin typeface="IBM Plex Sans" panose="020B0503050203000203" pitchFamily="34" charset="0"/>
              </a:rPr>
              <a:t>Simplified collaboration: </a:t>
            </a:r>
          </a:p>
          <a:p>
            <a:pPr lvl="1" fontAlgn="base"/>
            <a:r>
              <a:rPr lang="en-SG" b="0" i="0" dirty="0">
                <a:solidFill>
                  <a:srgbClr val="525252"/>
                </a:solidFill>
                <a:effectLst/>
                <a:latin typeface="IBM Plex Sans" panose="020B0503050203000203" pitchFamily="34" charset="0"/>
              </a:rPr>
              <a:t>As a cloud-based service, PaaS provides a shared software development environment, giving development and operations teams access to all the tools they need, from anywhere with an Internet connection.</a:t>
            </a:r>
          </a:p>
          <a:p>
            <a:pPr algn="l" fontAlgn="base">
              <a:buFont typeface="Arial" panose="020B0604020202020204" pitchFamily="34" charset="0"/>
              <a:buChar char="•"/>
            </a:pPr>
            <a:r>
              <a:rPr lang="en-SG" b="1" dirty="0">
                <a:solidFill>
                  <a:srgbClr val="525252"/>
                </a:solidFill>
                <a:latin typeface="IBM Plex Sans" panose="020B0503050203000203" pitchFamily="34" charset="0"/>
              </a:rPr>
              <a:t>Scalability</a:t>
            </a:r>
            <a:r>
              <a:rPr lang="en-SG" b="1" i="0" dirty="0">
                <a:solidFill>
                  <a:srgbClr val="525252"/>
                </a:solidFill>
                <a:effectLst/>
                <a:latin typeface="IBM Plex Sans" panose="020B0503050203000203" pitchFamily="34" charset="0"/>
              </a:rPr>
              <a:t>: </a:t>
            </a:r>
          </a:p>
          <a:p>
            <a:pPr lvl="1" fontAlgn="base"/>
            <a:r>
              <a:rPr lang="en-SG" b="0" i="0" dirty="0">
                <a:solidFill>
                  <a:srgbClr val="525252"/>
                </a:solidFill>
                <a:effectLst/>
                <a:latin typeface="IBM Plex Sans" panose="020B0503050203000203" pitchFamily="34" charset="0"/>
              </a:rPr>
              <a:t>Resources can easily be scal</a:t>
            </a:r>
            <a:r>
              <a:rPr lang="en-SG" dirty="0">
                <a:solidFill>
                  <a:srgbClr val="525252"/>
                </a:solidFill>
                <a:latin typeface="IBM Plex Sans" panose="020B0503050203000203" pitchFamily="34" charset="0"/>
              </a:rPr>
              <a:t>e up and down according to the requirement of the developers.</a:t>
            </a:r>
            <a:endParaRPr lang="en-SG" b="0" i="0" dirty="0">
              <a:solidFill>
                <a:srgbClr val="525252"/>
              </a:solidFill>
              <a:effectLst/>
              <a:latin typeface="IBM Plex Sans" panose="020B0503050203000203" pitchFamily="34" charset="0"/>
            </a:endParaRPr>
          </a:p>
          <a:p>
            <a:pPr algn="l" fontAlgn="base">
              <a:buFont typeface="Arial" panose="020B0604020202020204" pitchFamily="34" charset="0"/>
              <a:buChar char="•"/>
            </a:pPr>
            <a:r>
              <a:rPr lang="en-SG" b="1" i="0" dirty="0">
                <a:solidFill>
                  <a:srgbClr val="525252"/>
                </a:solidFill>
                <a:effectLst/>
                <a:latin typeface="IBM Plex Sans" panose="020B0503050203000203" pitchFamily="34" charset="0"/>
              </a:rPr>
              <a:t>Less to manage:</a:t>
            </a:r>
            <a:r>
              <a:rPr lang="en-SG" b="0" i="0" dirty="0">
                <a:solidFill>
                  <a:srgbClr val="525252"/>
                </a:solidFill>
                <a:effectLst/>
                <a:latin typeface="IBM Plex Sans" panose="020B0503050203000203" pitchFamily="34" charset="0"/>
              </a:rPr>
              <a:t> </a:t>
            </a:r>
          </a:p>
          <a:p>
            <a:pPr lvl="1" fontAlgn="base"/>
            <a:r>
              <a:rPr lang="en-SG" b="0" i="0" dirty="0">
                <a:solidFill>
                  <a:srgbClr val="525252"/>
                </a:solidFill>
                <a:effectLst/>
                <a:latin typeface="IBM Plex Sans" panose="020B0503050203000203" pitchFamily="34" charset="0"/>
              </a:rPr>
              <a:t>Software and hardware management is the issue of the vender.</a:t>
            </a:r>
          </a:p>
          <a:p>
            <a:endParaRPr lang="en-SG" dirty="0"/>
          </a:p>
        </p:txBody>
      </p:sp>
    </p:spTree>
    <p:extLst>
      <p:ext uri="{BB962C8B-B14F-4D97-AF65-F5344CB8AC3E}">
        <p14:creationId xmlns:p14="http://schemas.microsoft.com/office/powerpoint/2010/main" val="323399790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PaaS Enabling Technique</a:t>
            </a:r>
          </a:p>
        </p:txBody>
      </p:sp>
      <p:sp>
        <p:nvSpPr>
          <p:cNvPr id="3" name="Content Placeholder 2"/>
          <p:cNvSpPr>
            <a:spLocks noGrp="1"/>
          </p:cNvSpPr>
          <p:nvPr>
            <p:ph idx="1"/>
          </p:nvPr>
        </p:nvSpPr>
        <p:spPr>
          <a:xfrm>
            <a:off x="1981200" y="1570038"/>
            <a:ext cx="8229600" cy="4525963"/>
          </a:xfrm>
        </p:spPr>
        <p:txBody>
          <a:bodyPr>
            <a:noAutofit/>
          </a:bodyPr>
          <a:lstStyle/>
          <a:p>
            <a:r>
              <a:rPr lang="en-US" b="1" dirty="0"/>
              <a:t>Runtime Environment Design</a:t>
            </a:r>
          </a:p>
          <a:p>
            <a:pPr lvl="1"/>
            <a:r>
              <a:rPr lang="en-US" dirty="0"/>
              <a:t>Runtime environment refers to collection of software services available </a:t>
            </a:r>
            <a:r>
              <a:rPr lang="en-SG" b="0" i="0" dirty="0">
                <a:solidFill>
                  <a:srgbClr val="000000"/>
                </a:solidFill>
                <a:effectLst/>
                <a:latin typeface="Muli"/>
              </a:rPr>
              <a:t>for developing, testing, and managing applications.</a:t>
            </a:r>
            <a:endParaRPr lang="en-US" dirty="0"/>
          </a:p>
          <a:p>
            <a:pPr lvl="1"/>
            <a:r>
              <a:rPr lang="en-US" dirty="0"/>
              <a:t>Usually implemented by a collection of program libraries.</a:t>
            </a:r>
          </a:p>
          <a:p>
            <a:r>
              <a:rPr lang="en-US" dirty="0"/>
              <a:t>Common properties in Runtime Environment :</a:t>
            </a:r>
          </a:p>
          <a:p>
            <a:pPr lvl="1"/>
            <a:r>
              <a:rPr lang="en-US" dirty="0"/>
              <a:t>Manageability and Interoperability</a:t>
            </a:r>
          </a:p>
          <a:p>
            <a:pPr lvl="1"/>
            <a:r>
              <a:rPr lang="en-US" dirty="0"/>
              <a:t>Performance and Optimization</a:t>
            </a:r>
          </a:p>
          <a:p>
            <a:pPr lvl="1"/>
            <a:r>
              <a:rPr lang="en-US" dirty="0"/>
              <a:t>Availability and Reliability</a:t>
            </a:r>
          </a:p>
          <a:p>
            <a:pPr lvl="1"/>
            <a:r>
              <a:rPr lang="en-US" dirty="0"/>
              <a:t>Scalability and Elasticity</a:t>
            </a:r>
          </a:p>
        </p:txBody>
      </p:sp>
      <p:pic>
        <p:nvPicPr>
          <p:cNvPr id="4098" name="Picture 2"/>
          <p:cNvPicPr>
            <a:picLocks noChangeAspect="1" noChangeArrowheads="1"/>
          </p:cNvPicPr>
          <p:nvPr/>
        </p:nvPicPr>
        <p:blipFill>
          <a:blip r:embed="rId2" cstate="print"/>
          <a:srcRect/>
          <a:stretch>
            <a:fillRect/>
          </a:stretch>
        </p:blipFill>
        <p:spPr bwMode="auto">
          <a:xfrm>
            <a:off x="7376845" y="4137238"/>
            <a:ext cx="2609636" cy="1958763"/>
          </a:xfrm>
          <a:prstGeom prst="rect">
            <a:avLst/>
          </a:prstGeom>
          <a:noFill/>
          <a:ln w="9525">
            <a:noFill/>
            <a:miter lim="800000"/>
            <a:headEnd/>
            <a:tailEnd/>
          </a:ln>
          <a:effec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7FCE8-945B-4DB8-B459-5F5868BB5435}"/>
              </a:ext>
            </a:extLst>
          </p:cNvPr>
          <p:cNvSpPr>
            <a:spLocks noGrp="1"/>
          </p:cNvSpPr>
          <p:nvPr>
            <p:ph type="title"/>
          </p:nvPr>
        </p:nvSpPr>
        <p:spPr/>
        <p:txBody>
          <a:bodyPr/>
          <a:lstStyle/>
          <a:p>
            <a:r>
              <a:rPr lang="en-SG" b="1" i="0" dirty="0">
                <a:solidFill>
                  <a:srgbClr val="222222"/>
                </a:solidFill>
                <a:effectLst/>
                <a:latin typeface="-apple-system"/>
              </a:rPr>
              <a:t>What is included in PaaS?</a:t>
            </a:r>
            <a:br>
              <a:rPr lang="en-SG" b="1" i="0" dirty="0">
                <a:solidFill>
                  <a:srgbClr val="222222"/>
                </a:solidFill>
                <a:effectLst/>
                <a:latin typeface="-apple-system"/>
              </a:rPr>
            </a:br>
            <a:endParaRPr lang="en-SG" dirty="0"/>
          </a:p>
        </p:txBody>
      </p:sp>
      <p:sp>
        <p:nvSpPr>
          <p:cNvPr id="3" name="Content Placeholder 2">
            <a:extLst>
              <a:ext uri="{FF2B5EF4-FFF2-40B4-BE49-F238E27FC236}">
                <a16:creationId xmlns:a16="http://schemas.microsoft.com/office/drawing/2014/main" id="{D1C688D5-75C6-4B13-AE46-7EC7C8B61842}"/>
              </a:ext>
            </a:extLst>
          </p:cNvPr>
          <p:cNvSpPr>
            <a:spLocks noGrp="1"/>
          </p:cNvSpPr>
          <p:nvPr>
            <p:ph idx="1"/>
          </p:nvPr>
        </p:nvSpPr>
        <p:spPr/>
        <p:txBody>
          <a:bodyPr>
            <a:normAutofit fontScale="92500" lnSpcReduction="10000"/>
          </a:bodyPr>
          <a:lstStyle/>
          <a:p>
            <a:pPr algn="l"/>
            <a:r>
              <a:rPr lang="en-SG" b="0" i="0" dirty="0">
                <a:solidFill>
                  <a:srgbClr val="222222"/>
                </a:solidFill>
                <a:effectLst/>
                <a:latin typeface="-apple-system"/>
              </a:rPr>
              <a:t>The main offerings included by PaaS vendors are:</a:t>
            </a:r>
          </a:p>
          <a:p>
            <a:pPr lvl="1"/>
            <a:r>
              <a:rPr lang="en-SG" b="0" i="0" dirty="0">
                <a:solidFill>
                  <a:srgbClr val="222222"/>
                </a:solidFill>
                <a:effectLst/>
                <a:latin typeface="-apple-system"/>
              </a:rPr>
              <a:t>Development tools</a:t>
            </a:r>
          </a:p>
          <a:p>
            <a:pPr lvl="1"/>
            <a:r>
              <a:rPr lang="en-SG" b="0" i="0" dirty="0">
                <a:solidFill>
                  <a:srgbClr val="222222"/>
                </a:solidFill>
                <a:effectLst/>
                <a:latin typeface="-apple-system"/>
              </a:rPr>
              <a:t>Middleware</a:t>
            </a:r>
          </a:p>
          <a:p>
            <a:pPr lvl="1"/>
            <a:r>
              <a:rPr lang="en-SG" b="0" i="0" dirty="0">
                <a:solidFill>
                  <a:srgbClr val="222222"/>
                </a:solidFill>
                <a:effectLst/>
                <a:latin typeface="-apple-system"/>
              </a:rPr>
              <a:t>Operating systems</a:t>
            </a:r>
          </a:p>
          <a:p>
            <a:pPr lvl="1"/>
            <a:r>
              <a:rPr lang="en-SG" b="0" i="0" dirty="0">
                <a:solidFill>
                  <a:srgbClr val="222222"/>
                </a:solidFill>
                <a:effectLst/>
                <a:latin typeface="-apple-system"/>
              </a:rPr>
              <a:t>Database management</a:t>
            </a:r>
          </a:p>
          <a:p>
            <a:pPr lvl="1"/>
            <a:r>
              <a:rPr lang="en-SG" b="0" i="0" dirty="0">
                <a:solidFill>
                  <a:srgbClr val="222222"/>
                </a:solidFill>
                <a:effectLst/>
                <a:latin typeface="-apple-system"/>
              </a:rPr>
              <a:t>Infrastructure</a:t>
            </a:r>
          </a:p>
          <a:p>
            <a:pPr algn="l"/>
            <a:r>
              <a:rPr lang="en-SG" b="1" i="0" dirty="0">
                <a:solidFill>
                  <a:srgbClr val="222222"/>
                </a:solidFill>
                <a:effectLst/>
                <a:latin typeface="-apple-system"/>
              </a:rPr>
              <a:t>Development tools</a:t>
            </a:r>
          </a:p>
          <a:p>
            <a:pPr lvl="1"/>
            <a:r>
              <a:rPr lang="en-SG" b="0" i="0" dirty="0">
                <a:solidFill>
                  <a:srgbClr val="222222"/>
                </a:solidFill>
                <a:effectLst/>
                <a:latin typeface="-apple-system"/>
              </a:rPr>
              <a:t>PaaS vendors offer a variety of tools that are necessary for software development, including a source code editor, a debugger, a compiler, and other essential tools. </a:t>
            </a:r>
          </a:p>
          <a:p>
            <a:pPr lvl="1"/>
            <a:r>
              <a:rPr lang="en-SG" b="0" i="0" dirty="0">
                <a:solidFill>
                  <a:srgbClr val="222222"/>
                </a:solidFill>
                <a:effectLst/>
                <a:latin typeface="-apple-system"/>
              </a:rPr>
              <a:t>These tools may be offered together as a framework. </a:t>
            </a:r>
          </a:p>
          <a:p>
            <a:pPr lvl="1"/>
            <a:r>
              <a:rPr lang="en-SG" b="0" i="0" dirty="0">
                <a:solidFill>
                  <a:srgbClr val="222222"/>
                </a:solidFill>
                <a:effectLst/>
                <a:latin typeface="-apple-system"/>
              </a:rPr>
              <a:t>The specific tools offered will depend on the vendor, but PaaS offerings should include everything a developer needs to build their application.</a:t>
            </a:r>
          </a:p>
          <a:p>
            <a:pPr marL="0" indent="0">
              <a:buNone/>
            </a:pPr>
            <a:endParaRPr lang="en-SG" dirty="0"/>
          </a:p>
        </p:txBody>
      </p:sp>
    </p:spTree>
    <p:extLst>
      <p:ext uri="{BB962C8B-B14F-4D97-AF65-F5344CB8AC3E}">
        <p14:creationId xmlns:p14="http://schemas.microsoft.com/office/powerpoint/2010/main" val="22083373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8A87C-E45D-471E-82CC-7942D1DFB376}"/>
              </a:ext>
            </a:extLst>
          </p:cNvPr>
          <p:cNvSpPr>
            <a:spLocks noGrp="1"/>
          </p:cNvSpPr>
          <p:nvPr>
            <p:ph type="title"/>
          </p:nvPr>
        </p:nvSpPr>
        <p:spPr/>
        <p:txBody>
          <a:bodyPr/>
          <a:lstStyle/>
          <a:p>
            <a:r>
              <a:rPr lang="en-SG" dirty="0"/>
              <a:t>Cont..</a:t>
            </a:r>
          </a:p>
        </p:txBody>
      </p:sp>
      <p:sp>
        <p:nvSpPr>
          <p:cNvPr id="3" name="Content Placeholder 2">
            <a:extLst>
              <a:ext uri="{FF2B5EF4-FFF2-40B4-BE49-F238E27FC236}">
                <a16:creationId xmlns:a16="http://schemas.microsoft.com/office/drawing/2014/main" id="{54A46632-DC5F-4BD2-9179-6FEAD77E46C3}"/>
              </a:ext>
            </a:extLst>
          </p:cNvPr>
          <p:cNvSpPr>
            <a:spLocks noGrp="1"/>
          </p:cNvSpPr>
          <p:nvPr>
            <p:ph idx="1"/>
          </p:nvPr>
        </p:nvSpPr>
        <p:spPr/>
        <p:txBody>
          <a:bodyPr>
            <a:normAutofit fontScale="70000" lnSpcReduction="20000"/>
          </a:bodyPr>
          <a:lstStyle/>
          <a:p>
            <a:pPr algn="l"/>
            <a:r>
              <a:rPr lang="en-SG" b="1" i="0" dirty="0">
                <a:solidFill>
                  <a:srgbClr val="222222"/>
                </a:solidFill>
                <a:effectLst/>
                <a:latin typeface="-apple-system"/>
              </a:rPr>
              <a:t>Middleware</a:t>
            </a:r>
          </a:p>
          <a:p>
            <a:pPr lvl="1"/>
            <a:r>
              <a:rPr lang="en-SG" b="0" i="0" dirty="0">
                <a:solidFill>
                  <a:srgbClr val="222222"/>
                </a:solidFill>
                <a:effectLst/>
                <a:latin typeface="-apple-system"/>
              </a:rPr>
              <a:t>Platforms offered as a service usually include middleware, so that developers don't have to build it themselves. </a:t>
            </a:r>
          </a:p>
          <a:p>
            <a:pPr lvl="1"/>
            <a:r>
              <a:rPr lang="en-SG" b="0" i="0" dirty="0">
                <a:solidFill>
                  <a:srgbClr val="222222"/>
                </a:solidFill>
                <a:effectLst/>
                <a:latin typeface="-apple-system"/>
              </a:rPr>
              <a:t>Middleware is software that sits in between user-facing applications and the machine's operating system; for example, middleware is what allows software to access input from the keyboard and mouse. </a:t>
            </a:r>
          </a:p>
          <a:p>
            <a:pPr lvl="1"/>
            <a:r>
              <a:rPr lang="en-SG" b="0" i="0" dirty="0">
                <a:solidFill>
                  <a:srgbClr val="222222"/>
                </a:solidFill>
                <a:effectLst/>
                <a:latin typeface="-apple-system"/>
              </a:rPr>
              <a:t>Middleware is necessary for running an application, but end users don't interact with it.</a:t>
            </a:r>
          </a:p>
          <a:p>
            <a:pPr algn="l"/>
            <a:r>
              <a:rPr lang="en-SG" b="1" i="0" dirty="0">
                <a:solidFill>
                  <a:srgbClr val="222222"/>
                </a:solidFill>
                <a:effectLst/>
                <a:latin typeface="-apple-system"/>
              </a:rPr>
              <a:t>Operating systems</a:t>
            </a:r>
          </a:p>
          <a:p>
            <a:pPr lvl="1"/>
            <a:r>
              <a:rPr lang="en-SG" b="0" i="0" dirty="0">
                <a:solidFill>
                  <a:srgbClr val="222222"/>
                </a:solidFill>
                <a:effectLst/>
                <a:latin typeface="-apple-system"/>
              </a:rPr>
              <a:t>A PaaS vendor will provide and maintain the operating system that developers work on and the application runs on.</a:t>
            </a:r>
          </a:p>
          <a:p>
            <a:pPr algn="l"/>
            <a:r>
              <a:rPr lang="en-SG" b="1" i="0" dirty="0">
                <a:solidFill>
                  <a:srgbClr val="222222"/>
                </a:solidFill>
                <a:effectLst/>
                <a:latin typeface="-apple-system"/>
              </a:rPr>
              <a:t>Databases</a:t>
            </a:r>
          </a:p>
          <a:p>
            <a:pPr lvl="1"/>
            <a:r>
              <a:rPr lang="en-SG" b="0" i="0" dirty="0">
                <a:solidFill>
                  <a:srgbClr val="222222"/>
                </a:solidFill>
                <a:effectLst/>
                <a:latin typeface="-apple-system"/>
              </a:rPr>
              <a:t>PaaS providers administer and maintain databases. They will usually provide developers with a database management system as well.</a:t>
            </a:r>
          </a:p>
          <a:p>
            <a:pPr algn="l"/>
            <a:r>
              <a:rPr lang="en-SG" b="1" i="0" dirty="0">
                <a:solidFill>
                  <a:srgbClr val="222222"/>
                </a:solidFill>
                <a:effectLst/>
                <a:latin typeface="-apple-system"/>
              </a:rPr>
              <a:t>Infrastructure</a:t>
            </a:r>
          </a:p>
          <a:p>
            <a:pPr lvl="1"/>
            <a:r>
              <a:rPr lang="en-SG" b="0" i="0" dirty="0">
                <a:solidFill>
                  <a:srgbClr val="222222"/>
                </a:solidFill>
                <a:effectLst/>
                <a:latin typeface="-apple-system"/>
              </a:rPr>
              <a:t>PaaS is the next layer up from IaaS in the cloud computing service model, and everything included in IaaS is also included in PaaS. A PaaS provider either manages servers, storage, and physical data </a:t>
            </a:r>
            <a:r>
              <a:rPr lang="en-SG" b="0" i="0" dirty="0" err="1">
                <a:solidFill>
                  <a:srgbClr val="222222"/>
                </a:solidFill>
                <a:effectLst/>
                <a:latin typeface="-apple-system"/>
              </a:rPr>
              <a:t>centers</a:t>
            </a:r>
            <a:r>
              <a:rPr lang="en-SG" b="0" i="0" dirty="0">
                <a:solidFill>
                  <a:srgbClr val="222222"/>
                </a:solidFill>
                <a:effectLst/>
                <a:latin typeface="-apple-system"/>
              </a:rPr>
              <a:t>, or purchases them from an IaaS provider.</a:t>
            </a:r>
          </a:p>
          <a:p>
            <a:pPr marL="0" indent="0">
              <a:buNone/>
            </a:pPr>
            <a:endParaRPr lang="en-SG" b="0" i="0" dirty="0">
              <a:solidFill>
                <a:srgbClr val="222222"/>
              </a:solidFill>
              <a:effectLst/>
              <a:latin typeface="-apple-system"/>
            </a:endParaRPr>
          </a:p>
          <a:p>
            <a:endParaRPr lang="en-SG" dirty="0"/>
          </a:p>
        </p:txBody>
      </p:sp>
    </p:spTree>
    <p:extLst>
      <p:ext uri="{BB962C8B-B14F-4D97-AF65-F5344CB8AC3E}">
        <p14:creationId xmlns:p14="http://schemas.microsoft.com/office/powerpoint/2010/main" val="27853545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0DDD6-3B11-4192-BDEB-D1CE4E7A3EFA}"/>
              </a:ext>
            </a:extLst>
          </p:cNvPr>
          <p:cNvSpPr>
            <a:spLocks noGrp="1"/>
          </p:cNvSpPr>
          <p:nvPr>
            <p:ph type="title"/>
          </p:nvPr>
        </p:nvSpPr>
        <p:spPr/>
        <p:txBody>
          <a:bodyPr>
            <a:normAutofit fontScale="90000"/>
          </a:bodyPr>
          <a:lstStyle/>
          <a:p>
            <a:r>
              <a:rPr lang="en-SG" b="1" i="0" dirty="0">
                <a:solidFill>
                  <a:srgbClr val="222222"/>
                </a:solidFill>
                <a:effectLst/>
                <a:latin typeface="-apple-system"/>
              </a:rPr>
              <a:t>What are the potential drawbacks of using PaaS?</a:t>
            </a:r>
            <a:br>
              <a:rPr lang="en-SG" b="1" i="0" dirty="0">
                <a:solidFill>
                  <a:srgbClr val="222222"/>
                </a:solidFill>
                <a:effectLst/>
                <a:latin typeface="-apple-system"/>
              </a:rPr>
            </a:br>
            <a:endParaRPr lang="en-SG" dirty="0"/>
          </a:p>
        </p:txBody>
      </p:sp>
      <p:sp>
        <p:nvSpPr>
          <p:cNvPr id="3" name="Content Placeholder 2">
            <a:extLst>
              <a:ext uri="{FF2B5EF4-FFF2-40B4-BE49-F238E27FC236}">
                <a16:creationId xmlns:a16="http://schemas.microsoft.com/office/drawing/2014/main" id="{16BBD039-F0C9-4DC3-97B2-91DC65DD4184}"/>
              </a:ext>
            </a:extLst>
          </p:cNvPr>
          <p:cNvSpPr>
            <a:spLocks noGrp="1"/>
          </p:cNvSpPr>
          <p:nvPr>
            <p:ph idx="1"/>
          </p:nvPr>
        </p:nvSpPr>
        <p:spPr/>
        <p:txBody>
          <a:bodyPr>
            <a:normAutofit fontScale="85000" lnSpcReduction="10000"/>
          </a:bodyPr>
          <a:lstStyle/>
          <a:p>
            <a:pPr algn="l"/>
            <a:r>
              <a:rPr lang="en-SG" b="1" i="0" dirty="0">
                <a:solidFill>
                  <a:srgbClr val="222222"/>
                </a:solidFill>
                <a:effectLst/>
                <a:latin typeface="-apple-system"/>
              </a:rPr>
              <a:t>Vendor lock-in</a:t>
            </a:r>
          </a:p>
          <a:p>
            <a:pPr lvl="1"/>
            <a:r>
              <a:rPr lang="en-SG" b="0" i="0" dirty="0">
                <a:solidFill>
                  <a:srgbClr val="222222"/>
                </a:solidFill>
                <a:effectLst/>
                <a:latin typeface="-apple-system"/>
              </a:rPr>
              <a:t>It may become hard to switch PaaS providers, since the application is built using the vendor's tools and specifically for their platform.</a:t>
            </a:r>
          </a:p>
          <a:p>
            <a:pPr lvl="1"/>
            <a:r>
              <a:rPr lang="en-SG" b="0" i="0" dirty="0">
                <a:solidFill>
                  <a:srgbClr val="222222"/>
                </a:solidFill>
                <a:effectLst/>
                <a:latin typeface="-apple-system"/>
              </a:rPr>
              <a:t> Each vendor may have different architecture requirements. </a:t>
            </a:r>
          </a:p>
          <a:p>
            <a:pPr lvl="1"/>
            <a:r>
              <a:rPr lang="en-SG" b="0" i="0" dirty="0">
                <a:solidFill>
                  <a:srgbClr val="222222"/>
                </a:solidFill>
                <a:effectLst/>
                <a:latin typeface="-apple-system"/>
              </a:rPr>
              <a:t>Different vendors may not support the same languages, libraries, APIs, architecture, or operating system used to build and run the application. </a:t>
            </a:r>
          </a:p>
          <a:p>
            <a:pPr lvl="1"/>
            <a:r>
              <a:rPr lang="en-SG" b="0" i="0" dirty="0">
                <a:solidFill>
                  <a:srgbClr val="222222"/>
                </a:solidFill>
                <a:effectLst/>
                <a:latin typeface="-apple-system"/>
              </a:rPr>
              <a:t>To switch vendors, developers may need to either rebuild or heavily alter their application.</a:t>
            </a:r>
          </a:p>
          <a:p>
            <a:pPr algn="l"/>
            <a:r>
              <a:rPr lang="en-SG" b="1" i="0" dirty="0">
                <a:solidFill>
                  <a:srgbClr val="222222"/>
                </a:solidFill>
                <a:effectLst/>
                <a:latin typeface="-apple-system"/>
              </a:rPr>
              <a:t>Vendor dependency</a:t>
            </a:r>
          </a:p>
          <a:p>
            <a:pPr lvl="1"/>
            <a:r>
              <a:rPr lang="en-SG" b="0" i="0" dirty="0">
                <a:solidFill>
                  <a:srgbClr val="222222"/>
                </a:solidFill>
                <a:effectLst/>
                <a:latin typeface="-apple-system"/>
              </a:rPr>
              <a:t>The effort and resources involved in changing PaaS vendors may make companies more dependent on their current vendor.</a:t>
            </a:r>
          </a:p>
          <a:p>
            <a:pPr lvl="1"/>
            <a:r>
              <a:rPr lang="en-SG" b="0" i="0" dirty="0">
                <a:solidFill>
                  <a:srgbClr val="222222"/>
                </a:solidFill>
                <a:effectLst/>
                <a:latin typeface="-apple-system"/>
              </a:rPr>
              <a:t> A small change in the vendor's internal processes or infrastructure could have a huge impact on the performance of an application designed to run efficiently on the old configuration.</a:t>
            </a:r>
          </a:p>
          <a:p>
            <a:pPr lvl="1"/>
            <a:r>
              <a:rPr lang="en-SG" b="0" i="0" dirty="0">
                <a:solidFill>
                  <a:srgbClr val="222222"/>
                </a:solidFill>
                <a:effectLst/>
                <a:latin typeface="-apple-system"/>
              </a:rPr>
              <a:t> Additionally, if the vendor changes their pricing model, an application may suddenly become more expensive to operate.</a:t>
            </a:r>
          </a:p>
          <a:p>
            <a:endParaRPr lang="en-SG" dirty="0"/>
          </a:p>
        </p:txBody>
      </p:sp>
    </p:spTree>
    <p:extLst>
      <p:ext uri="{BB962C8B-B14F-4D97-AF65-F5344CB8AC3E}">
        <p14:creationId xmlns:p14="http://schemas.microsoft.com/office/powerpoint/2010/main" val="36014425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6D301-79FE-4D38-99C4-A5073F4C7C36}"/>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59DC8E54-8526-43FA-9571-BF305A69F8EC}"/>
              </a:ext>
            </a:extLst>
          </p:cNvPr>
          <p:cNvSpPr>
            <a:spLocks noGrp="1"/>
          </p:cNvSpPr>
          <p:nvPr>
            <p:ph idx="1"/>
          </p:nvPr>
        </p:nvSpPr>
        <p:spPr/>
        <p:txBody>
          <a:bodyPr>
            <a:normAutofit/>
          </a:bodyPr>
          <a:lstStyle/>
          <a:p>
            <a:pPr algn="l"/>
            <a:r>
              <a:rPr lang="en-SG" b="1" i="0" dirty="0">
                <a:solidFill>
                  <a:srgbClr val="222222"/>
                </a:solidFill>
                <a:effectLst/>
                <a:latin typeface="-apple-system"/>
              </a:rPr>
              <a:t>Security and compliance challenges</a:t>
            </a:r>
          </a:p>
          <a:p>
            <a:pPr lvl="1"/>
            <a:r>
              <a:rPr lang="en-SG" b="0" i="0" dirty="0">
                <a:solidFill>
                  <a:srgbClr val="222222"/>
                </a:solidFill>
                <a:effectLst/>
                <a:latin typeface="-apple-system"/>
              </a:rPr>
              <a:t>In a PaaS architecture, the external vendor will store most or all of an application's data, along with hosting its code.</a:t>
            </a:r>
          </a:p>
          <a:p>
            <a:pPr lvl="1"/>
            <a:r>
              <a:rPr lang="en-SG" b="0" i="0" dirty="0">
                <a:solidFill>
                  <a:srgbClr val="222222"/>
                </a:solidFill>
                <a:effectLst/>
                <a:latin typeface="-apple-system"/>
              </a:rPr>
              <a:t> In some cases the vendor may actually store the databases via a further third party, an IaaS provider. </a:t>
            </a:r>
          </a:p>
          <a:p>
            <a:pPr lvl="1"/>
            <a:r>
              <a:rPr lang="en-SG" b="0" i="0" dirty="0">
                <a:solidFill>
                  <a:srgbClr val="222222"/>
                </a:solidFill>
                <a:effectLst/>
                <a:latin typeface="-apple-system"/>
              </a:rPr>
              <a:t>Though most PaaS vendors are large companies with strong security in place, this makes it difficult to fully assess and test the security measures protecting the application and its data. </a:t>
            </a:r>
          </a:p>
          <a:p>
            <a:pPr marL="0" indent="0">
              <a:buNone/>
            </a:pPr>
            <a:br>
              <a:rPr lang="en-SG" dirty="0"/>
            </a:br>
            <a:endParaRPr lang="en-SG" dirty="0"/>
          </a:p>
        </p:txBody>
      </p:sp>
    </p:spTree>
    <p:extLst>
      <p:ext uri="{BB962C8B-B14F-4D97-AF65-F5344CB8AC3E}">
        <p14:creationId xmlns:p14="http://schemas.microsoft.com/office/powerpoint/2010/main" val="12722454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E7FDE-874E-4B78-BACF-1678E3192440}"/>
              </a:ext>
            </a:extLst>
          </p:cNvPr>
          <p:cNvSpPr>
            <a:spLocks noGrp="1"/>
          </p:cNvSpPr>
          <p:nvPr>
            <p:ph type="title"/>
          </p:nvPr>
        </p:nvSpPr>
        <p:spPr/>
        <p:txBody>
          <a:bodyPr/>
          <a:lstStyle/>
          <a:p>
            <a:r>
              <a:rPr lang="en-SG" dirty="0"/>
              <a:t>Different Types of PaaS</a:t>
            </a:r>
          </a:p>
        </p:txBody>
      </p:sp>
      <p:sp>
        <p:nvSpPr>
          <p:cNvPr id="3" name="Content Placeholder 2">
            <a:extLst>
              <a:ext uri="{FF2B5EF4-FFF2-40B4-BE49-F238E27FC236}">
                <a16:creationId xmlns:a16="http://schemas.microsoft.com/office/drawing/2014/main" id="{4B34D06A-ECC2-48BC-BDB6-90EB02D24279}"/>
              </a:ext>
            </a:extLst>
          </p:cNvPr>
          <p:cNvSpPr>
            <a:spLocks noGrp="1"/>
          </p:cNvSpPr>
          <p:nvPr>
            <p:ph idx="1"/>
          </p:nvPr>
        </p:nvSpPr>
        <p:spPr/>
        <p:txBody>
          <a:bodyPr>
            <a:normAutofit fontScale="92500" lnSpcReduction="20000"/>
          </a:bodyPr>
          <a:lstStyle/>
          <a:p>
            <a:pPr algn="l"/>
            <a:r>
              <a:rPr lang="en-SG" b="1" i="0" dirty="0">
                <a:solidFill>
                  <a:srgbClr val="222222"/>
                </a:solidFill>
                <a:effectLst/>
                <a:latin typeface="RingCentralDisplayBold"/>
              </a:rPr>
              <a:t>Public PaaS</a:t>
            </a:r>
            <a:endParaRPr lang="en-SG" b="0" i="0" dirty="0">
              <a:solidFill>
                <a:srgbClr val="222222"/>
              </a:solidFill>
              <a:effectLst/>
              <a:latin typeface="RingCentralDisplay"/>
            </a:endParaRPr>
          </a:p>
          <a:p>
            <a:pPr algn="l"/>
            <a:r>
              <a:rPr lang="en-SG" b="0" i="0" dirty="0">
                <a:solidFill>
                  <a:srgbClr val="002855"/>
                </a:solidFill>
                <a:effectLst/>
                <a:latin typeface="RingCentralSans"/>
              </a:rPr>
              <a:t>A public PaaS service is one that runs on the </a:t>
            </a:r>
            <a:r>
              <a:rPr lang="en-SG" b="0" i="1" dirty="0">
                <a:solidFill>
                  <a:srgbClr val="002855"/>
                </a:solidFill>
                <a:effectLst/>
                <a:latin typeface="RingCentralSans"/>
              </a:rPr>
              <a:t>public cloud. </a:t>
            </a:r>
          </a:p>
          <a:p>
            <a:pPr algn="l"/>
            <a:r>
              <a:rPr lang="en-SG" b="0" i="0" dirty="0">
                <a:solidFill>
                  <a:srgbClr val="002855"/>
                </a:solidFill>
                <a:effectLst/>
                <a:latin typeface="RingCentralSans"/>
              </a:rPr>
              <a:t>With public PaaS services, the consumer doesn’t need to manage the application stack infrastructure (</a:t>
            </a:r>
            <a:r>
              <a:rPr lang="en-SG" b="0" i="0" dirty="0" err="1">
                <a:solidFill>
                  <a:srgbClr val="002855"/>
                </a:solidFill>
                <a:effectLst/>
                <a:latin typeface="RingCentralSans"/>
              </a:rPr>
              <a:t>incl</a:t>
            </a:r>
            <a:r>
              <a:rPr lang="en-SG" b="0" i="0" dirty="0">
                <a:solidFill>
                  <a:srgbClr val="002855"/>
                </a:solidFill>
                <a:effectLst/>
                <a:latin typeface="RingCentralSans"/>
              </a:rPr>
              <a:t>: operating system, database, programming language, etc.) </a:t>
            </a:r>
          </a:p>
          <a:p>
            <a:pPr algn="l"/>
            <a:r>
              <a:rPr lang="en-SG" b="0" i="0" dirty="0">
                <a:solidFill>
                  <a:srgbClr val="002855"/>
                </a:solidFill>
                <a:effectLst/>
                <a:latin typeface="RingCentralSans"/>
              </a:rPr>
              <a:t>With public PaaS, users get simplicity and speed to market, but less control over their development stacks. </a:t>
            </a:r>
          </a:p>
          <a:p>
            <a:pPr algn="l"/>
            <a:r>
              <a:rPr lang="en-SG" b="0" i="0" dirty="0">
                <a:solidFill>
                  <a:srgbClr val="002855"/>
                </a:solidFill>
                <a:effectLst/>
                <a:latin typeface="RingCentralSans"/>
              </a:rPr>
              <a:t>Some small and medium-sized businesses use public PaaS. Most enterprises and large-scale organisations, though, have decided against it due to its connection to the public cloud, which adds security concerns.</a:t>
            </a:r>
          </a:p>
          <a:p>
            <a:pPr algn="l"/>
            <a:r>
              <a:rPr lang="en-SG" b="1" i="0" dirty="0">
                <a:solidFill>
                  <a:srgbClr val="002855"/>
                </a:solidFill>
                <a:effectLst/>
                <a:latin typeface="RingCentralSans"/>
              </a:rPr>
              <a:t>Examples:</a:t>
            </a:r>
            <a:r>
              <a:rPr lang="en-SG" b="0" i="0" dirty="0">
                <a:solidFill>
                  <a:srgbClr val="002855"/>
                </a:solidFill>
                <a:effectLst/>
                <a:latin typeface="RingCentralSans"/>
              </a:rPr>
              <a:t>  Microsoft Azure, Heroku, and Salesforce.</a:t>
            </a:r>
          </a:p>
          <a:p>
            <a:endParaRPr lang="en-SG" dirty="0"/>
          </a:p>
        </p:txBody>
      </p:sp>
    </p:spTree>
    <p:extLst>
      <p:ext uri="{BB962C8B-B14F-4D97-AF65-F5344CB8AC3E}">
        <p14:creationId xmlns:p14="http://schemas.microsoft.com/office/powerpoint/2010/main" val="141923722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A9F82-7F91-4A13-BD3B-CEA602D8CF83}"/>
              </a:ext>
            </a:extLst>
          </p:cNvPr>
          <p:cNvSpPr>
            <a:spLocks noGrp="1"/>
          </p:cNvSpPr>
          <p:nvPr>
            <p:ph type="title"/>
          </p:nvPr>
        </p:nvSpPr>
        <p:spPr/>
        <p:txBody>
          <a:bodyPr/>
          <a:lstStyle/>
          <a:p>
            <a:r>
              <a:rPr lang="en-SG" dirty="0"/>
              <a:t>Cont..</a:t>
            </a:r>
          </a:p>
        </p:txBody>
      </p:sp>
      <p:sp>
        <p:nvSpPr>
          <p:cNvPr id="3" name="Content Placeholder 2">
            <a:extLst>
              <a:ext uri="{FF2B5EF4-FFF2-40B4-BE49-F238E27FC236}">
                <a16:creationId xmlns:a16="http://schemas.microsoft.com/office/drawing/2014/main" id="{7D5D7EF2-A60B-4028-839D-7CAE7294048D}"/>
              </a:ext>
            </a:extLst>
          </p:cNvPr>
          <p:cNvSpPr>
            <a:spLocks noGrp="1"/>
          </p:cNvSpPr>
          <p:nvPr>
            <p:ph idx="1"/>
          </p:nvPr>
        </p:nvSpPr>
        <p:spPr/>
        <p:txBody>
          <a:bodyPr>
            <a:normAutofit fontScale="92500" lnSpcReduction="20000"/>
          </a:bodyPr>
          <a:lstStyle/>
          <a:p>
            <a:pPr algn="l"/>
            <a:r>
              <a:rPr lang="en-SG" b="1" i="0" dirty="0">
                <a:solidFill>
                  <a:srgbClr val="222222"/>
                </a:solidFill>
                <a:effectLst/>
                <a:latin typeface="RingCentralDisplayBold"/>
              </a:rPr>
              <a:t>Private PaaS</a:t>
            </a:r>
            <a:endParaRPr lang="en-SG" b="0" i="0" dirty="0">
              <a:solidFill>
                <a:srgbClr val="222222"/>
              </a:solidFill>
              <a:effectLst/>
              <a:latin typeface="RingCentralDisplay"/>
            </a:endParaRPr>
          </a:p>
          <a:p>
            <a:pPr lvl="1"/>
            <a:r>
              <a:rPr lang="en-US" b="0" i="0" dirty="0">
                <a:solidFill>
                  <a:srgbClr val="374151"/>
                </a:solidFill>
                <a:effectLst/>
                <a:latin typeface="Söhne"/>
              </a:rPr>
              <a:t>Private Platform as a Service (PaaS) refers to a type of cloud computing service model where a dedicated platform or environment is provided to a single organization for building, deploying, and managing applications.</a:t>
            </a:r>
          </a:p>
          <a:p>
            <a:pPr lvl="1"/>
            <a:r>
              <a:rPr lang="en-US" b="0" i="0" dirty="0">
                <a:solidFill>
                  <a:srgbClr val="374151"/>
                </a:solidFill>
                <a:effectLst/>
                <a:latin typeface="Söhne"/>
              </a:rPr>
              <a:t> Unlike the public PaaS model where the platform is shared among multiple organizations, a private PaaS model offers the benefits of cloud-based development and deployment while being hosted within a private infrastructure, typically within an organization's own data center or a private cloud environment.</a:t>
            </a:r>
          </a:p>
          <a:p>
            <a:pPr lvl="1"/>
            <a:r>
              <a:rPr lang="en-US" b="0" i="0" dirty="0">
                <a:solidFill>
                  <a:srgbClr val="374151"/>
                </a:solidFill>
                <a:effectLst/>
                <a:latin typeface="Söhne"/>
              </a:rPr>
              <a:t>Private PaaS solutions often appeal to organizations that need to meet stringent security and compliance standards, as they have more control over security measures and can implement their own policies.</a:t>
            </a:r>
          </a:p>
          <a:p>
            <a:pPr lvl="1"/>
            <a:r>
              <a:rPr lang="en-US" b="0" i="0" dirty="0">
                <a:solidFill>
                  <a:srgbClr val="374151"/>
                </a:solidFill>
                <a:effectLst/>
                <a:latin typeface="Söhne"/>
              </a:rPr>
              <a:t>Private PaaS allows organizations to allocate computing resources based on their workload requirements. This can lead to optimized performance and better resource utilization.</a:t>
            </a:r>
          </a:p>
          <a:p>
            <a:pPr lvl="1"/>
            <a:r>
              <a:rPr lang="en-SG" b="1" i="0" dirty="0">
                <a:solidFill>
                  <a:srgbClr val="002855"/>
                </a:solidFill>
                <a:effectLst/>
                <a:latin typeface="RingCentralSans"/>
              </a:rPr>
              <a:t>Private PaaS examples:</a:t>
            </a:r>
            <a:r>
              <a:rPr lang="en-SG" b="0" i="0" dirty="0">
                <a:solidFill>
                  <a:srgbClr val="002855"/>
                </a:solidFill>
                <a:effectLst/>
                <a:latin typeface="RingCentralSans"/>
              </a:rPr>
              <a:t> </a:t>
            </a:r>
            <a:r>
              <a:rPr lang="en-SG" b="0" i="0" dirty="0" err="1">
                <a:solidFill>
                  <a:srgbClr val="002855"/>
                </a:solidFill>
                <a:effectLst/>
                <a:latin typeface="RingCentralSans"/>
              </a:rPr>
              <a:t>Apprenda</a:t>
            </a:r>
            <a:r>
              <a:rPr lang="en-SG" b="0" i="0" dirty="0">
                <a:solidFill>
                  <a:srgbClr val="002855"/>
                </a:solidFill>
                <a:effectLst/>
                <a:latin typeface="RingCentralSans"/>
              </a:rPr>
              <a:t>, </a:t>
            </a:r>
            <a:r>
              <a:rPr lang="en-SG" b="0" i="0" dirty="0" err="1">
                <a:solidFill>
                  <a:srgbClr val="002855"/>
                </a:solidFill>
                <a:effectLst/>
                <a:latin typeface="RingCentralSans"/>
              </a:rPr>
              <a:t>Stackato</a:t>
            </a:r>
            <a:r>
              <a:rPr lang="en-SG" b="0" i="0" dirty="0">
                <a:solidFill>
                  <a:srgbClr val="002855"/>
                </a:solidFill>
                <a:effectLst/>
                <a:latin typeface="RingCentralSans"/>
              </a:rPr>
              <a:t>, and </a:t>
            </a:r>
            <a:r>
              <a:rPr lang="en-SG" b="0" i="0" dirty="0" err="1">
                <a:solidFill>
                  <a:srgbClr val="002855"/>
                </a:solidFill>
                <a:effectLst/>
                <a:latin typeface="RingCentralSans"/>
              </a:rPr>
              <a:t>CloudBees</a:t>
            </a:r>
            <a:r>
              <a:rPr lang="en-SG" b="0" i="0" dirty="0">
                <a:solidFill>
                  <a:srgbClr val="002855"/>
                </a:solidFill>
                <a:effectLst/>
                <a:latin typeface="RingCentralSans"/>
              </a:rPr>
              <a:t>.</a:t>
            </a:r>
          </a:p>
          <a:p>
            <a:endParaRPr lang="en-SG" dirty="0"/>
          </a:p>
        </p:txBody>
      </p:sp>
    </p:spTree>
    <p:extLst>
      <p:ext uri="{BB962C8B-B14F-4D97-AF65-F5344CB8AC3E}">
        <p14:creationId xmlns:p14="http://schemas.microsoft.com/office/powerpoint/2010/main" val="234948710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741A3-5D22-4BF8-8E64-CEC3F30ACA49}"/>
              </a:ext>
            </a:extLst>
          </p:cNvPr>
          <p:cNvSpPr>
            <a:spLocks noGrp="1"/>
          </p:cNvSpPr>
          <p:nvPr>
            <p:ph type="title"/>
          </p:nvPr>
        </p:nvSpPr>
        <p:spPr/>
        <p:txBody>
          <a:bodyPr/>
          <a:lstStyle/>
          <a:p>
            <a:r>
              <a:rPr lang="en-SG" dirty="0"/>
              <a:t>Cont..</a:t>
            </a:r>
          </a:p>
        </p:txBody>
      </p:sp>
      <p:sp>
        <p:nvSpPr>
          <p:cNvPr id="3" name="Content Placeholder 2">
            <a:extLst>
              <a:ext uri="{FF2B5EF4-FFF2-40B4-BE49-F238E27FC236}">
                <a16:creationId xmlns:a16="http://schemas.microsoft.com/office/drawing/2014/main" id="{1FB92154-5E86-40BB-9F8D-77C1EBFABA55}"/>
              </a:ext>
            </a:extLst>
          </p:cNvPr>
          <p:cNvSpPr>
            <a:spLocks noGrp="1"/>
          </p:cNvSpPr>
          <p:nvPr>
            <p:ph idx="1"/>
          </p:nvPr>
        </p:nvSpPr>
        <p:spPr/>
        <p:txBody>
          <a:bodyPr>
            <a:normAutofit fontScale="70000" lnSpcReduction="20000"/>
          </a:bodyPr>
          <a:lstStyle/>
          <a:p>
            <a:pPr algn="l"/>
            <a:r>
              <a:rPr lang="en-SG" b="1" i="0" dirty="0">
                <a:solidFill>
                  <a:srgbClr val="222222"/>
                </a:solidFill>
                <a:effectLst/>
                <a:latin typeface="RingCentralDisplayBold"/>
              </a:rPr>
              <a:t>Hybrid PaaS</a:t>
            </a:r>
            <a:endParaRPr lang="en-SG" b="0" i="0" dirty="0">
              <a:solidFill>
                <a:srgbClr val="222222"/>
              </a:solidFill>
              <a:effectLst/>
              <a:latin typeface="RingCentralDisplay"/>
            </a:endParaRPr>
          </a:p>
          <a:p>
            <a:pPr lvl="1"/>
            <a:r>
              <a:rPr lang="en-US" b="0" i="0" dirty="0">
                <a:solidFill>
                  <a:srgbClr val="374151"/>
                </a:solidFill>
                <a:effectLst/>
                <a:latin typeface="Söhne"/>
              </a:rPr>
              <a:t>Hybrid Platform as a Service (PaaS) is a cloud computing model that combines elements of both public and private PaaS solutions.</a:t>
            </a:r>
          </a:p>
          <a:p>
            <a:pPr lvl="1"/>
            <a:r>
              <a:rPr lang="en-US" b="0" i="0" dirty="0">
                <a:solidFill>
                  <a:srgbClr val="374151"/>
                </a:solidFill>
                <a:effectLst/>
                <a:latin typeface="Söhne"/>
              </a:rPr>
              <a:t> It aims to offer a flexible and versatile approach to application development and deployment by allowing organizations to utilize resources from both public and private cloud environments, as well as on-premises infrastructure.</a:t>
            </a:r>
          </a:p>
          <a:p>
            <a:pPr lvl="1"/>
            <a:r>
              <a:rPr lang="en-US" b="0" i="0" dirty="0">
                <a:solidFill>
                  <a:srgbClr val="374151"/>
                </a:solidFill>
                <a:effectLst/>
                <a:latin typeface="Söhne"/>
              </a:rPr>
              <a:t>This approach is especially useful for organizations with complex requirements that may involve sensitive data, regulatory compliance, or a need for dynamic resource allocation.</a:t>
            </a:r>
          </a:p>
          <a:p>
            <a:pPr lvl="1"/>
            <a:r>
              <a:rPr lang="en-US" b="0" i="0" dirty="0">
                <a:solidFill>
                  <a:srgbClr val="374151"/>
                </a:solidFill>
                <a:effectLst/>
                <a:latin typeface="Söhne"/>
              </a:rPr>
              <a:t>Organizations can strategically choose where to place specific workloads and data based on their characteristics. </a:t>
            </a:r>
          </a:p>
          <a:p>
            <a:pPr lvl="2"/>
            <a:r>
              <a:rPr lang="en-US" b="0" i="0" dirty="0">
                <a:solidFill>
                  <a:srgbClr val="374151"/>
                </a:solidFill>
                <a:effectLst/>
                <a:latin typeface="Söhne"/>
              </a:rPr>
              <a:t>For example, sensitive or regulated data might be kept in a private cloud or on-premises, while other workloads can be deployed on a public cloud for scalability.</a:t>
            </a:r>
          </a:p>
          <a:p>
            <a:pPr lvl="1"/>
            <a:r>
              <a:rPr lang="en-US" b="0" i="0" dirty="0">
                <a:solidFill>
                  <a:srgbClr val="374151"/>
                </a:solidFill>
                <a:effectLst/>
                <a:latin typeface="Söhne"/>
              </a:rPr>
              <a:t>Hybrid PaaS allows organizations to scale their applications dynamically by utilizing public cloud resources during peak demand while maintaining core workloads on private infrastructure during normal operations. This optimization can help control costs while ensuring performance.</a:t>
            </a:r>
          </a:p>
          <a:p>
            <a:pPr lvl="1"/>
            <a:r>
              <a:rPr lang="en-US" b="0" i="0" dirty="0">
                <a:solidFill>
                  <a:srgbClr val="374151"/>
                </a:solidFill>
                <a:effectLst/>
                <a:latin typeface="Söhne"/>
              </a:rPr>
              <a:t>By using a hybrid PaaS approach, organizations can mitigate the risk of vendor lock-in by maintaining a level of independence from a single cloud provider.</a:t>
            </a:r>
            <a:endParaRPr lang="en-SG" b="0" i="0" dirty="0">
              <a:solidFill>
                <a:srgbClr val="002855"/>
              </a:solidFill>
              <a:effectLst/>
              <a:latin typeface="RingCentralSans"/>
            </a:endParaRPr>
          </a:p>
          <a:p>
            <a:br>
              <a:rPr lang="en-SG" dirty="0"/>
            </a:br>
            <a:endParaRPr lang="en-SG" b="0" i="0" dirty="0">
              <a:solidFill>
                <a:srgbClr val="002855"/>
              </a:solidFill>
              <a:effectLst/>
              <a:latin typeface="RingCentralSans"/>
            </a:endParaRPr>
          </a:p>
          <a:p>
            <a:endParaRPr lang="en-SG" dirty="0"/>
          </a:p>
        </p:txBody>
      </p:sp>
    </p:spTree>
    <p:extLst>
      <p:ext uri="{BB962C8B-B14F-4D97-AF65-F5344CB8AC3E}">
        <p14:creationId xmlns:p14="http://schemas.microsoft.com/office/powerpoint/2010/main" val="147819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1981200" y="1600201"/>
            <a:ext cx="8229600" cy="533400"/>
          </a:xfrm>
        </p:spPr>
        <p:txBody>
          <a:bodyPr/>
          <a:lstStyle/>
          <a:p>
            <a:r>
              <a:rPr lang="en-US" dirty="0"/>
              <a:t>What dose cloud computing achieve ?</a:t>
            </a:r>
          </a:p>
        </p:txBody>
      </p:sp>
      <p:graphicFrame>
        <p:nvGraphicFramePr>
          <p:cNvPr id="5" name="Table 4"/>
          <p:cNvGraphicFramePr>
            <a:graphicFrameLocks noGrp="1"/>
          </p:cNvGraphicFramePr>
          <p:nvPr/>
        </p:nvGraphicFramePr>
        <p:xfrm>
          <a:off x="2667001" y="2228850"/>
          <a:ext cx="6858001" cy="175260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Invest</a:t>
                      </a:r>
                      <a:r>
                        <a:rPr lang="en-US" b="1" i="1" baseline="0" dirty="0"/>
                        <a:t>ment Risk</a:t>
                      </a:r>
                      <a:endParaRPr lang="en-US" b="1" i="1" dirty="0"/>
                    </a:p>
                  </a:txBody>
                  <a:tcPr anchor="ctr"/>
                </a:tc>
                <a:tc>
                  <a:txBody>
                    <a:bodyPr/>
                    <a:lstStyle/>
                    <a:p>
                      <a:pPr algn="l"/>
                      <a:r>
                        <a:rPr lang="en-US" i="1" dirty="0">
                          <a:solidFill>
                            <a:schemeClr val="tx1"/>
                          </a:solidFill>
                        </a:rPr>
                        <a:t>Enterprise</a:t>
                      </a:r>
                      <a:r>
                        <a:rPr lang="en-US" i="1" baseline="0" dirty="0">
                          <a:solidFill>
                            <a:schemeClr val="tx1"/>
                          </a:solidFill>
                        </a:rPr>
                        <a:t> takes the risk</a:t>
                      </a:r>
                      <a:endParaRPr lang="en-US" i="1" dirty="0">
                        <a:solidFill>
                          <a:schemeClr val="tx1"/>
                        </a:solidFill>
                      </a:endParaRPr>
                    </a:p>
                  </a:txBody>
                  <a:tcPr anchor="ctr"/>
                </a:tc>
                <a:tc>
                  <a:txBody>
                    <a:bodyPr/>
                    <a:lstStyle/>
                    <a:p>
                      <a:pPr algn="l"/>
                      <a:r>
                        <a:rPr lang="en-US" i="1" dirty="0">
                          <a:solidFill>
                            <a:schemeClr val="tx1"/>
                          </a:solidFill>
                        </a:rPr>
                        <a:t>Cloud reduces the risk</a:t>
                      </a:r>
                    </a:p>
                  </a:txBody>
                  <a:tcPr anchor="ctr"/>
                </a:tc>
                <a:extLst>
                  <a:ext uri="{0D108BD9-81ED-4DB2-BD59-A6C34878D82A}">
                    <a16:rowId xmlns:a16="http://schemas.microsoft.com/office/drawing/2014/main" val="10001"/>
                  </a:ext>
                </a:extLst>
              </a:tr>
              <a:tr h="370840">
                <a:tc>
                  <a:txBody>
                    <a:bodyPr/>
                    <a:lstStyle/>
                    <a:p>
                      <a:r>
                        <a:rPr lang="en-US" b="1" i="1" dirty="0"/>
                        <a:t>Infrastructure</a:t>
                      </a:r>
                    </a:p>
                  </a:txBody>
                  <a:tcPr anchor="ctr"/>
                </a:tc>
                <a:tc>
                  <a:txBody>
                    <a:bodyPr/>
                    <a:lstStyle/>
                    <a:p>
                      <a:pPr algn="l"/>
                      <a:r>
                        <a:rPr lang="en-US" i="1" dirty="0">
                          <a:solidFill>
                            <a:schemeClr val="tx1"/>
                          </a:solidFill>
                        </a:rPr>
                        <a:t>Enterprise</a:t>
                      </a:r>
                      <a:r>
                        <a:rPr lang="en-US" i="1" baseline="0" dirty="0">
                          <a:solidFill>
                            <a:schemeClr val="tx1"/>
                          </a:solidFill>
                        </a:rPr>
                        <a:t> owns the infrastructure</a:t>
                      </a:r>
                      <a:endParaRPr lang="en-US" i="1" dirty="0">
                        <a:solidFill>
                          <a:schemeClr val="tx1"/>
                        </a:solidFill>
                      </a:endParaRPr>
                    </a:p>
                  </a:txBody>
                  <a:tcPr anchor="ctr"/>
                </a:tc>
                <a:tc>
                  <a:txBody>
                    <a:bodyPr/>
                    <a:lstStyle/>
                    <a:p>
                      <a:pPr algn="l"/>
                      <a:r>
                        <a:rPr lang="en-US" i="1" dirty="0">
                          <a:solidFill>
                            <a:schemeClr val="tx1"/>
                          </a:solidFill>
                        </a:rPr>
                        <a:t>Cloud provider owns the infrastructure</a:t>
                      </a: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deployment 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pic>
        <p:nvPicPr>
          <p:cNvPr id="33798" name="Picture 6" descr="http://www.boltonpartners.com/_images/images/Investment.jpg"/>
          <p:cNvPicPr>
            <a:picLocks noChangeAspect="1" noChangeArrowheads="1"/>
          </p:cNvPicPr>
          <p:nvPr/>
        </p:nvPicPr>
        <p:blipFill>
          <a:blip r:embed="rId2" cstate="print"/>
          <a:srcRect t="33508"/>
          <a:stretch>
            <a:fillRect/>
          </a:stretch>
        </p:blipFill>
        <p:spPr bwMode="auto">
          <a:xfrm>
            <a:off x="4276725" y="4210050"/>
            <a:ext cx="3638550" cy="241935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E1D61-96F1-4B53-B694-D827349DEF01}"/>
              </a:ext>
            </a:extLst>
          </p:cNvPr>
          <p:cNvSpPr>
            <a:spLocks noGrp="1"/>
          </p:cNvSpPr>
          <p:nvPr>
            <p:ph type="title"/>
          </p:nvPr>
        </p:nvSpPr>
        <p:spPr/>
        <p:txBody>
          <a:bodyPr/>
          <a:lstStyle/>
          <a:p>
            <a:r>
              <a:rPr lang="en-SG" sz="4400" b="1" i="0" dirty="0">
                <a:solidFill>
                  <a:srgbClr val="222222"/>
                </a:solidFill>
                <a:effectLst/>
                <a:latin typeface="RingCentralDisplayBold"/>
              </a:rPr>
              <a:t>Communications PaaS</a:t>
            </a:r>
            <a:br>
              <a:rPr lang="en-SG" sz="3600" b="0" i="0" dirty="0">
                <a:solidFill>
                  <a:srgbClr val="222222"/>
                </a:solidFill>
                <a:effectLst/>
                <a:latin typeface="RingCentralDisplay"/>
              </a:rPr>
            </a:br>
            <a:endParaRPr lang="en-SG" dirty="0"/>
          </a:p>
        </p:txBody>
      </p:sp>
      <p:sp>
        <p:nvSpPr>
          <p:cNvPr id="3" name="Content Placeholder 2">
            <a:extLst>
              <a:ext uri="{FF2B5EF4-FFF2-40B4-BE49-F238E27FC236}">
                <a16:creationId xmlns:a16="http://schemas.microsoft.com/office/drawing/2014/main" id="{7EB3F742-0168-41BA-898B-B8BB109B6C53}"/>
              </a:ext>
            </a:extLst>
          </p:cNvPr>
          <p:cNvSpPr>
            <a:spLocks noGrp="1"/>
          </p:cNvSpPr>
          <p:nvPr>
            <p:ph idx="1"/>
          </p:nvPr>
        </p:nvSpPr>
        <p:spPr>
          <a:xfrm>
            <a:off x="838200" y="1825625"/>
            <a:ext cx="10515600" cy="4760110"/>
          </a:xfrm>
        </p:spPr>
        <p:txBody>
          <a:bodyPr>
            <a:noAutofit/>
          </a:bodyPr>
          <a:lstStyle/>
          <a:p>
            <a:r>
              <a:rPr lang="en-SG" sz="2200" b="0" i="0" dirty="0">
                <a:solidFill>
                  <a:srgbClr val="002855"/>
                </a:solidFill>
                <a:effectLst/>
                <a:latin typeface="RingCentralSans"/>
              </a:rPr>
              <a:t>Communications platform-as-a-service (</a:t>
            </a:r>
            <a:r>
              <a:rPr lang="en-SG" sz="2200" b="0" i="0" dirty="0" err="1">
                <a:solidFill>
                  <a:srgbClr val="002855"/>
                </a:solidFill>
                <a:effectLst/>
                <a:latin typeface="RingCentralSans"/>
              </a:rPr>
              <a:t>CPaaS</a:t>
            </a:r>
            <a:r>
              <a:rPr lang="en-SG" sz="2200" b="0" i="0" dirty="0">
                <a:solidFill>
                  <a:srgbClr val="002855"/>
                </a:solidFill>
                <a:effectLst/>
                <a:latin typeface="RingCentralSans"/>
              </a:rPr>
              <a:t>) refers to a cloud-based platform that developers can use to add real-time communications features to their app service, without having to build backend interfaces and infrastructures.  </a:t>
            </a:r>
          </a:p>
          <a:p>
            <a:pPr algn="l"/>
            <a:r>
              <a:rPr lang="en-SG" sz="1800" b="0" i="0" dirty="0" err="1">
                <a:solidFill>
                  <a:srgbClr val="1A1936"/>
                </a:solidFill>
                <a:effectLst/>
                <a:latin typeface="proxima-nova"/>
              </a:rPr>
              <a:t>CPaaS</a:t>
            </a:r>
            <a:r>
              <a:rPr lang="en-SG" sz="1800" b="0" i="0" dirty="0">
                <a:solidFill>
                  <a:srgbClr val="1A1936"/>
                </a:solidFill>
                <a:effectLst/>
                <a:latin typeface="proxima-nova"/>
              </a:rPr>
              <a:t> brings together: voice, video, WebRTC, screen sharing, team collaboration, instant messaging, SMS messaging, conferencing etc.</a:t>
            </a:r>
          </a:p>
          <a:p>
            <a:pPr algn="l"/>
            <a:r>
              <a:rPr lang="en-SG" sz="1800" b="0" i="0" dirty="0">
                <a:solidFill>
                  <a:srgbClr val="1A1936"/>
                </a:solidFill>
                <a:effectLst/>
                <a:latin typeface="proxima-nova"/>
              </a:rPr>
              <a:t>Just like PaaS ‘platform as a service’ means to offer a software developer a platform for development in the cloud, </a:t>
            </a:r>
            <a:r>
              <a:rPr lang="en-SG" sz="1800" b="0" i="0" dirty="0" err="1">
                <a:solidFill>
                  <a:srgbClr val="1A1936"/>
                </a:solidFill>
                <a:effectLst/>
                <a:latin typeface="proxima-nova"/>
              </a:rPr>
              <a:t>CPaaS</a:t>
            </a:r>
            <a:r>
              <a:rPr lang="en-SG" sz="1800" b="0" i="0" dirty="0">
                <a:solidFill>
                  <a:srgbClr val="1A1936"/>
                </a:solidFill>
                <a:effectLst/>
                <a:latin typeface="proxima-nova"/>
              </a:rPr>
              <a:t> offers organisations and software developers a cloud-based communications platform with open APIs so they can really innovate and achieve tight integration between systems and platforms such as CRM and Web sites.</a:t>
            </a:r>
          </a:p>
          <a:p>
            <a:pPr algn="l"/>
            <a:r>
              <a:rPr lang="en-SG" sz="1600" b="0" i="0" dirty="0">
                <a:solidFill>
                  <a:srgbClr val="000000"/>
                </a:solidFill>
                <a:effectLst/>
                <a:latin typeface="Roboto" panose="02000000000000000000" pitchFamily="2" charset="0"/>
              </a:rPr>
              <a:t>A </a:t>
            </a:r>
            <a:r>
              <a:rPr lang="en-SG" sz="1600" b="0" i="0" dirty="0" err="1">
                <a:solidFill>
                  <a:srgbClr val="000000"/>
                </a:solidFill>
                <a:effectLst/>
                <a:latin typeface="Roboto" panose="02000000000000000000" pitchFamily="2" charset="0"/>
              </a:rPr>
              <a:t>CPaaS</a:t>
            </a:r>
            <a:r>
              <a:rPr lang="en-SG" sz="1600" b="0" i="0" dirty="0">
                <a:solidFill>
                  <a:srgbClr val="000000"/>
                </a:solidFill>
                <a:effectLst/>
                <a:latin typeface="Roboto" panose="02000000000000000000" pitchFamily="2" charset="0"/>
              </a:rPr>
              <a:t> offers a complete development framework for building real-time communications features without having to build your own. </a:t>
            </a:r>
          </a:p>
          <a:p>
            <a:pPr algn="l"/>
            <a:r>
              <a:rPr lang="en-SG" sz="1600" b="0" i="0" dirty="0">
                <a:solidFill>
                  <a:srgbClr val="000000"/>
                </a:solidFill>
                <a:effectLst/>
                <a:latin typeface="Roboto" panose="02000000000000000000" pitchFamily="2" charset="0"/>
              </a:rPr>
              <a:t>This typically includes software tools, standards-based application programming interfaces (APIs), sample code, and pre-built applications.</a:t>
            </a:r>
          </a:p>
          <a:p>
            <a:pPr algn="l"/>
            <a:r>
              <a:rPr lang="en-SG" sz="1600" b="0" i="0" dirty="0">
                <a:solidFill>
                  <a:srgbClr val="000000"/>
                </a:solidFill>
                <a:effectLst/>
                <a:latin typeface="Roboto" panose="02000000000000000000" pitchFamily="2" charset="0"/>
              </a:rPr>
              <a:t> </a:t>
            </a:r>
            <a:r>
              <a:rPr lang="en-SG" sz="1600" b="0" i="0" dirty="0" err="1">
                <a:solidFill>
                  <a:srgbClr val="000000"/>
                </a:solidFill>
                <a:effectLst/>
                <a:latin typeface="Roboto" panose="02000000000000000000" pitchFamily="2" charset="0"/>
              </a:rPr>
              <a:t>CPaaS</a:t>
            </a:r>
            <a:r>
              <a:rPr lang="en-SG" sz="1600" b="0" i="0" dirty="0">
                <a:solidFill>
                  <a:srgbClr val="000000"/>
                </a:solidFill>
                <a:effectLst/>
                <a:latin typeface="Roboto" panose="02000000000000000000" pitchFamily="2" charset="0"/>
              </a:rPr>
              <a:t> providers also provide support and product documentation to help developers throughout the development process. Some companies also offer software development kits (SDKs) and libraries for building applications on different desktop and mobile platforms.</a:t>
            </a:r>
            <a:endParaRPr lang="en-SG" sz="1600" b="0" i="0" dirty="0">
              <a:solidFill>
                <a:srgbClr val="1A1936"/>
              </a:solidFill>
              <a:effectLst/>
              <a:latin typeface="proxima-nova"/>
            </a:endParaRPr>
          </a:p>
          <a:p>
            <a:endParaRPr lang="en-SG" sz="1600" dirty="0"/>
          </a:p>
        </p:txBody>
      </p:sp>
    </p:spTree>
    <p:extLst>
      <p:ext uri="{BB962C8B-B14F-4D97-AF65-F5344CB8AC3E}">
        <p14:creationId xmlns:p14="http://schemas.microsoft.com/office/powerpoint/2010/main" val="137203629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ABE55-FE29-434F-A9EA-930E6317FEE7}"/>
              </a:ext>
            </a:extLst>
          </p:cNvPr>
          <p:cNvSpPr>
            <a:spLocks noGrp="1"/>
          </p:cNvSpPr>
          <p:nvPr>
            <p:ph type="title"/>
          </p:nvPr>
        </p:nvSpPr>
        <p:spPr/>
        <p:txBody>
          <a:bodyPr>
            <a:normAutofit fontScale="90000"/>
          </a:bodyPr>
          <a:lstStyle/>
          <a:p>
            <a:r>
              <a:rPr lang="en-SG" b="1" dirty="0">
                <a:solidFill>
                  <a:srgbClr val="000000"/>
                </a:solidFill>
                <a:effectLst/>
                <a:latin typeface="Roboto" panose="02000000000000000000" pitchFamily="2" charset="0"/>
              </a:rPr>
              <a:t>What are some examples of </a:t>
            </a:r>
            <a:r>
              <a:rPr lang="en-SG" b="1" dirty="0" err="1">
                <a:solidFill>
                  <a:srgbClr val="000000"/>
                </a:solidFill>
                <a:effectLst/>
                <a:latin typeface="Roboto" panose="02000000000000000000" pitchFamily="2" charset="0"/>
              </a:rPr>
              <a:t>CPaaS</a:t>
            </a:r>
            <a:r>
              <a:rPr lang="en-SG" b="1" dirty="0">
                <a:solidFill>
                  <a:srgbClr val="000000"/>
                </a:solidFill>
                <a:effectLst/>
                <a:latin typeface="Roboto" panose="02000000000000000000" pitchFamily="2" charset="0"/>
              </a:rPr>
              <a:t> applications?</a:t>
            </a:r>
            <a:br>
              <a:rPr lang="en-SG" b="1" dirty="0">
                <a:solidFill>
                  <a:srgbClr val="000000"/>
                </a:solidFill>
                <a:effectLst/>
                <a:latin typeface="Roboto" panose="02000000000000000000" pitchFamily="2" charset="0"/>
              </a:rPr>
            </a:br>
            <a:endParaRPr lang="en-SG" dirty="0"/>
          </a:p>
        </p:txBody>
      </p:sp>
      <p:sp>
        <p:nvSpPr>
          <p:cNvPr id="3" name="Content Placeholder 2">
            <a:extLst>
              <a:ext uri="{FF2B5EF4-FFF2-40B4-BE49-F238E27FC236}">
                <a16:creationId xmlns:a16="http://schemas.microsoft.com/office/drawing/2014/main" id="{292DFDB5-2B85-4C1D-A811-3FFD9E9DFF05}"/>
              </a:ext>
            </a:extLst>
          </p:cNvPr>
          <p:cNvSpPr>
            <a:spLocks noGrp="1"/>
          </p:cNvSpPr>
          <p:nvPr>
            <p:ph idx="1"/>
          </p:nvPr>
        </p:nvSpPr>
        <p:spPr/>
        <p:txBody>
          <a:bodyPr>
            <a:normAutofit fontScale="85000" lnSpcReduction="20000"/>
          </a:bodyPr>
          <a:lstStyle/>
          <a:p>
            <a:pPr algn="l"/>
            <a:r>
              <a:rPr lang="en-SG" b="0" i="0" dirty="0">
                <a:solidFill>
                  <a:srgbClr val="000000"/>
                </a:solidFill>
                <a:effectLst/>
                <a:latin typeface="Roboto" panose="02000000000000000000" pitchFamily="2" charset="0"/>
              </a:rPr>
              <a:t>The growth of the </a:t>
            </a:r>
            <a:r>
              <a:rPr lang="en-SG" b="0" i="0" dirty="0" err="1">
                <a:solidFill>
                  <a:srgbClr val="000000"/>
                </a:solidFill>
                <a:effectLst/>
                <a:latin typeface="Roboto" panose="02000000000000000000" pitchFamily="2" charset="0"/>
              </a:rPr>
              <a:t>CPaaS</a:t>
            </a:r>
            <a:r>
              <a:rPr lang="en-SG" b="0" i="0" dirty="0">
                <a:solidFill>
                  <a:srgbClr val="000000"/>
                </a:solidFill>
                <a:effectLst/>
                <a:latin typeface="Roboto" panose="02000000000000000000" pitchFamily="2" charset="0"/>
              </a:rPr>
              <a:t> market aligns with emerging trends in customer-facing communications. </a:t>
            </a:r>
          </a:p>
          <a:p>
            <a:pPr algn="l"/>
            <a:r>
              <a:rPr lang="en-SG" b="0" i="0" dirty="0">
                <a:solidFill>
                  <a:srgbClr val="000000"/>
                </a:solidFill>
                <a:effectLst/>
                <a:latin typeface="Roboto" panose="02000000000000000000" pitchFamily="2" charset="0"/>
              </a:rPr>
              <a:t>The need for contextual communications is one of the biggest drivers of the </a:t>
            </a:r>
            <a:r>
              <a:rPr lang="en-SG" b="0" i="0" dirty="0" err="1">
                <a:solidFill>
                  <a:srgbClr val="000000"/>
                </a:solidFill>
                <a:effectLst/>
                <a:latin typeface="Roboto" panose="02000000000000000000" pitchFamily="2" charset="0"/>
              </a:rPr>
              <a:t>CPaaS</a:t>
            </a:r>
            <a:r>
              <a:rPr lang="en-SG" b="0" i="0" dirty="0">
                <a:solidFill>
                  <a:srgbClr val="000000"/>
                </a:solidFill>
                <a:effectLst/>
                <a:latin typeface="Roboto" panose="02000000000000000000" pitchFamily="2" charset="0"/>
              </a:rPr>
              <a:t> market as companies seek to improve the overall customer experience. </a:t>
            </a:r>
          </a:p>
          <a:p>
            <a:pPr algn="l"/>
            <a:r>
              <a:rPr lang="en-SG" b="0" i="0" dirty="0">
                <a:solidFill>
                  <a:srgbClr val="000000"/>
                </a:solidFill>
                <a:effectLst/>
                <a:latin typeface="Roboto" panose="02000000000000000000" pitchFamily="2" charset="0"/>
              </a:rPr>
              <a:t>Some common applications include: </a:t>
            </a:r>
            <a:r>
              <a:rPr lang="en-SG" b="0" i="0" dirty="0">
                <a:solidFill>
                  <a:srgbClr val="FF0000"/>
                </a:solidFill>
                <a:effectLst/>
                <a:latin typeface="Roboto" panose="02000000000000000000" pitchFamily="2" charset="0"/>
              </a:rPr>
              <a:t>video-enabled help desks, appointment reminders, and authentication services.</a:t>
            </a:r>
          </a:p>
          <a:p>
            <a:pPr lvl="1"/>
            <a:r>
              <a:rPr lang="en-SG" b="0" i="0" dirty="0">
                <a:solidFill>
                  <a:srgbClr val="000000"/>
                </a:solidFill>
                <a:effectLst/>
                <a:latin typeface="Roboto" panose="02000000000000000000" pitchFamily="2" charset="0"/>
              </a:rPr>
              <a:t>Video-enabled help desks allow customers to receive more personal and engaging service than traditional channels. </a:t>
            </a:r>
          </a:p>
          <a:p>
            <a:pPr lvl="1"/>
            <a:r>
              <a:rPr lang="en-SG" b="0" i="0" dirty="0">
                <a:solidFill>
                  <a:srgbClr val="000000"/>
                </a:solidFill>
                <a:effectLst/>
                <a:latin typeface="Roboto" panose="02000000000000000000" pitchFamily="2" charset="0"/>
              </a:rPr>
              <a:t>For example, a customer can click on a button on a company’s website and instantly reach a support agent. </a:t>
            </a:r>
          </a:p>
          <a:p>
            <a:pPr lvl="1"/>
            <a:r>
              <a:rPr lang="en-SG" b="0" i="0" dirty="0">
                <a:solidFill>
                  <a:srgbClr val="000000"/>
                </a:solidFill>
                <a:effectLst/>
                <a:latin typeface="Roboto" panose="02000000000000000000" pitchFamily="2" charset="0"/>
              </a:rPr>
              <a:t>Agents can also use contextual information about each customer to provide more customized service, such as the current items in their online shopping cart, the webpage they are currently on, or previous tickets with the support department.</a:t>
            </a:r>
          </a:p>
          <a:p>
            <a:pPr lvl="1"/>
            <a:r>
              <a:rPr lang="en-SG" b="0" i="0" dirty="0">
                <a:solidFill>
                  <a:srgbClr val="000000"/>
                </a:solidFill>
                <a:effectLst/>
                <a:latin typeface="Roboto" panose="02000000000000000000" pitchFamily="2" charset="0"/>
              </a:rPr>
              <a:t> Companies can also use </a:t>
            </a:r>
            <a:r>
              <a:rPr lang="en-SG" b="0" i="0" dirty="0" err="1">
                <a:solidFill>
                  <a:srgbClr val="000000"/>
                </a:solidFill>
                <a:effectLst/>
                <a:latin typeface="Roboto" panose="02000000000000000000" pitchFamily="2" charset="0"/>
              </a:rPr>
              <a:t>CPaaS</a:t>
            </a:r>
            <a:r>
              <a:rPr lang="en-SG" b="0" i="0" dirty="0">
                <a:solidFill>
                  <a:srgbClr val="000000"/>
                </a:solidFill>
                <a:effectLst/>
                <a:latin typeface="Roboto" panose="02000000000000000000" pitchFamily="2" charset="0"/>
              </a:rPr>
              <a:t> to better track customer engagement across different platforms</a:t>
            </a:r>
          </a:p>
          <a:p>
            <a:endParaRPr lang="en-SG" dirty="0"/>
          </a:p>
        </p:txBody>
      </p:sp>
    </p:spTree>
    <p:extLst>
      <p:ext uri="{BB962C8B-B14F-4D97-AF65-F5344CB8AC3E}">
        <p14:creationId xmlns:p14="http://schemas.microsoft.com/office/powerpoint/2010/main" val="11302962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t>Platform as a Service</a:t>
            </a:r>
          </a:p>
          <a:p>
            <a:r>
              <a:rPr lang="en-US" dirty="0">
                <a:solidFill>
                  <a:srgbClr val="C00000"/>
                </a:solidFill>
              </a:rPr>
              <a:t>Software as a Service</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2063" y="1371600"/>
            <a:ext cx="11496782" cy="5257800"/>
          </a:xfrm>
        </p:spPr>
        <p:txBody>
          <a:bodyPr>
            <a:noAutofit/>
          </a:bodyPr>
          <a:lstStyle/>
          <a:p>
            <a:pPr algn="l"/>
            <a:r>
              <a:rPr lang="en-SG" dirty="0"/>
              <a:t>Software-as-a-Service (SaaS) is a software delivery model that provides access to applications through the Internet as a Web-based service.</a:t>
            </a:r>
          </a:p>
          <a:p>
            <a:pPr algn="l"/>
            <a:r>
              <a:rPr lang="en-SG" b="0" i="0" dirty="0">
                <a:solidFill>
                  <a:srgbClr val="181818"/>
                </a:solidFill>
                <a:effectLst/>
                <a:latin typeface="SalesforceSansRegular"/>
              </a:rPr>
              <a:t>Instead of installing and maintaining software, you simply access it via the Internet, freeing yourself from complex software and hardware management.</a:t>
            </a:r>
          </a:p>
          <a:p>
            <a:pPr algn="l"/>
            <a:r>
              <a:rPr lang="en-SG" b="0" i="0" dirty="0">
                <a:solidFill>
                  <a:srgbClr val="181818"/>
                </a:solidFill>
                <a:effectLst/>
                <a:latin typeface="SalesforceSansRegular"/>
              </a:rPr>
              <a:t>SaaS applications are sometimes called </a:t>
            </a:r>
            <a:r>
              <a:rPr lang="en-SG" b="1" i="0" dirty="0">
                <a:solidFill>
                  <a:srgbClr val="FF0000"/>
                </a:solidFill>
                <a:effectLst/>
                <a:latin typeface="SalesforceSansRegular"/>
              </a:rPr>
              <a:t>Web-based software, on-demand software, or hosted software</a:t>
            </a:r>
            <a:r>
              <a:rPr lang="en-SG" b="0" i="0" dirty="0">
                <a:solidFill>
                  <a:srgbClr val="181818"/>
                </a:solidFill>
                <a:effectLst/>
                <a:latin typeface="SalesforceSansRegular"/>
              </a:rPr>
              <a:t>. </a:t>
            </a:r>
          </a:p>
          <a:p>
            <a:pPr algn="l"/>
            <a:r>
              <a:rPr lang="en-SG" b="0" i="0" dirty="0">
                <a:solidFill>
                  <a:srgbClr val="181818"/>
                </a:solidFill>
                <a:effectLst/>
                <a:latin typeface="SalesforceSansRegular"/>
              </a:rPr>
              <a:t>Whatever the name, SaaS applications run on a SaaS provider’s servers. The provider manages access to the application, including security, availability, and performance.</a:t>
            </a:r>
            <a:endParaRPr lang="en-US" dirty="0"/>
          </a:p>
          <a:p>
            <a:r>
              <a:rPr lang="en-US" dirty="0"/>
              <a:t>Examples :</a:t>
            </a:r>
          </a:p>
          <a:p>
            <a:pPr lvl="1"/>
            <a:r>
              <a:rPr lang="en-US" dirty="0"/>
              <a:t>Google Apps (e.g., Gmail, Google Docs, Google sites, …etc)</a:t>
            </a:r>
          </a:p>
          <a:p>
            <a:pPr marL="457200" lvl="1" indent="0">
              <a:buNone/>
            </a:pPr>
            <a:endParaRPr lang="en-US"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pic>
        <p:nvPicPr>
          <p:cNvPr id="6146" name="Picture 2"/>
          <p:cNvPicPr>
            <a:picLocks noChangeAspect="1" noChangeArrowheads="1"/>
          </p:cNvPicPr>
          <p:nvPr/>
        </p:nvPicPr>
        <p:blipFill>
          <a:blip r:embed="rId2" cstate="print"/>
          <a:srcRect/>
          <a:stretch>
            <a:fillRect/>
          </a:stretch>
        </p:blipFill>
        <p:spPr bwMode="auto">
          <a:xfrm>
            <a:off x="2514600" y="1219200"/>
            <a:ext cx="7315200" cy="5817022"/>
          </a:xfrm>
          <a:prstGeom prst="rect">
            <a:avLst/>
          </a:prstGeom>
          <a:noFill/>
          <a:ln w="9525">
            <a:noFill/>
            <a:miter lim="800000"/>
            <a:headEnd/>
            <a:tailEnd/>
          </a:ln>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23911"/>
          </a:xfrm>
        </p:spPr>
        <p:txBody>
          <a:bodyPr/>
          <a:lstStyle/>
          <a:p>
            <a:r>
              <a:rPr lang="en-US" dirty="0"/>
              <a:t>SaaS Enabling Technique</a:t>
            </a:r>
          </a:p>
        </p:txBody>
      </p:sp>
      <p:sp>
        <p:nvSpPr>
          <p:cNvPr id="3" name="Content Placeholder 2"/>
          <p:cNvSpPr>
            <a:spLocks noGrp="1"/>
          </p:cNvSpPr>
          <p:nvPr>
            <p:ph idx="1"/>
          </p:nvPr>
        </p:nvSpPr>
        <p:spPr>
          <a:xfrm>
            <a:off x="1981200" y="1143001"/>
            <a:ext cx="8229600" cy="4525963"/>
          </a:xfrm>
        </p:spPr>
        <p:txBody>
          <a:bodyPr/>
          <a:lstStyle/>
          <a:p>
            <a:r>
              <a:rPr lang="en-US" dirty="0"/>
              <a:t> </a:t>
            </a:r>
            <a:r>
              <a:rPr lang="en-US" b="1" dirty="0"/>
              <a:t>Web Service</a:t>
            </a:r>
          </a:p>
          <a:p>
            <a:pPr lvl="1"/>
            <a:r>
              <a:rPr lang="en-US" dirty="0"/>
              <a:t>Web 2.0 is the trend of using the full potential of the web</a:t>
            </a:r>
          </a:p>
          <a:p>
            <a:pPr lvl="2"/>
            <a:r>
              <a:rPr lang="en-US" dirty="0"/>
              <a:t>Viewing the Internet as a computing platform</a:t>
            </a:r>
          </a:p>
          <a:p>
            <a:pPr lvl="2"/>
            <a:r>
              <a:rPr lang="en-US" dirty="0"/>
              <a:t>Running interactive applications through a web browser</a:t>
            </a:r>
          </a:p>
          <a:p>
            <a:pPr lvl="2"/>
            <a:r>
              <a:rPr lang="en-US" dirty="0"/>
              <a:t>Leveraging interconnectivity and mobility of devices</a:t>
            </a:r>
          </a:p>
          <a:p>
            <a:pPr lvl="2"/>
            <a:r>
              <a:rPr lang="en-US" dirty="0"/>
              <a:t>Enhanced effectiveness with greater human participation</a:t>
            </a:r>
          </a:p>
          <a:p>
            <a:r>
              <a:rPr lang="en-US" dirty="0"/>
              <a:t>Properties provided by Internet :</a:t>
            </a:r>
          </a:p>
          <a:p>
            <a:pPr lvl="1"/>
            <a:r>
              <a:rPr lang="en-US" dirty="0"/>
              <a:t>Accessibility and Portability</a:t>
            </a:r>
          </a:p>
          <a:p>
            <a:pPr lvl="1"/>
            <a:endParaRPr lang="en-US" dirty="0"/>
          </a:p>
        </p:txBody>
      </p:sp>
      <p:pic>
        <p:nvPicPr>
          <p:cNvPr id="7170" name="Picture 2"/>
          <p:cNvPicPr>
            <a:picLocks noChangeAspect="1" noChangeArrowheads="1"/>
          </p:cNvPicPr>
          <p:nvPr/>
        </p:nvPicPr>
        <p:blipFill>
          <a:blip r:embed="rId2" cstate="print"/>
          <a:srcRect/>
          <a:stretch>
            <a:fillRect/>
          </a:stretch>
        </p:blipFill>
        <p:spPr bwMode="auto">
          <a:xfrm>
            <a:off x="5891784" y="3276601"/>
            <a:ext cx="4700016" cy="3527779"/>
          </a:xfrm>
          <a:prstGeom prst="rect">
            <a:avLst/>
          </a:prstGeom>
          <a:noFill/>
          <a:ln w="9525">
            <a:noFill/>
            <a:miter lim="800000"/>
            <a:headEnd/>
            <a:tailEnd/>
          </a:ln>
          <a:effectLst/>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Web-based Applications</a:t>
            </a:r>
          </a:p>
          <a:p>
            <a:pPr lvl="1"/>
            <a:r>
              <a:rPr lang="en-US" dirty="0"/>
              <a:t>Conventional applications should translate their access interface onto web-based platform.</a:t>
            </a:r>
          </a:p>
          <a:p>
            <a:pPr lvl="1"/>
            <a:r>
              <a:rPr lang="en-US" dirty="0"/>
              <a:t>Applications in different domains</a:t>
            </a:r>
          </a:p>
          <a:p>
            <a:pPr lvl="2"/>
            <a:r>
              <a:rPr lang="en-US" b="1" i="1" dirty="0"/>
              <a:t>General Applications </a:t>
            </a:r>
            <a:r>
              <a:rPr lang="en-US" dirty="0"/>
              <a:t>– Applications which are designed for general propose, such as </a:t>
            </a:r>
            <a:r>
              <a:rPr lang="en-US" dirty="0">
                <a:solidFill>
                  <a:srgbClr val="C00000"/>
                </a:solidFill>
              </a:rPr>
              <a:t>office suit</a:t>
            </a:r>
            <a:r>
              <a:rPr lang="en-US" dirty="0"/>
              <a:t>, </a:t>
            </a:r>
            <a:r>
              <a:rPr lang="en-US" i="1" dirty="0">
                <a:solidFill>
                  <a:srgbClr val="C00000"/>
                </a:solidFill>
              </a:rPr>
              <a:t>multimedia</a:t>
            </a:r>
            <a:r>
              <a:rPr lang="en-US" dirty="0"/>
              <a:t> and </a:t>
            </a:r>
            <a:r>
              <a:rPr lang="en-US" i="1" dirty="0">
                <a:solidFill>
                  <a:srgbClr val="C00000"/>
                </a:solidFill>
              </a:rPr>
              <a:t>instant message</a:t>
            </a:r>
            <a:r>
              <a:rPr lang="en-US" dirty="0"/>
              <a:t>, …etc.</a:t>
            </a:r>
          </a:p>
          <a:p>
            <a:pPr lvl="2"/>
            <a:r>
              <a:rPr lang="en-US" b="1" i="1" dirty="0"/>
              <a:t>Business Applications </a:t>
            </a:r>
            <a:r>
              <a:rPr lang="en-US" dirty="0"/>
              <a:t>– Application which are designed for business propose, such as </a:t>
            </a:r>
            <a:r>
              <a:rPr lang="en-US" i="1" dirty="0">
                <a:solidFill>
                  <a:srgbClr val="C00000"/>
                </a:solidFill>
              </a:rPr>
              <a:t>ERP</a:t>
            </a:r>
            <a:r>
              <a:rPr lang="en-US" dirty="0"/>
              <a:t>, </a:t>
            </a:r>
            <a:r>
              <a:rPr lang="en-US" i="1" dirty="0">
                <a:solidFill>
                  <a:srgbClr val="C00000"/>
                </a:solidFill>
              </a:rPr>
              <a:t>CRM</a:t>
            </a:r>
            <a:r>
              <a:rPr lang="en-US" dirty="0"/>
              <a:t> and </a:t>
            </a:r>
            <a:r>
              <a:rPr lang="en-US" i="1" dirty="0">
                <a:solidFill>
                  <a:srgbClr val="C00000"/>
                </a:solidFill>
              </a:rPr>
              <a:t>market trading system</a:t>
            </a:r>
            <a:r>
              <a:rPr lang="en-US" dirty="0"/>
              <a:t>, …etc.</a:t>
            </a:r>
          </a:p>
          <a:p>
            <a:pPr lvl="2"/>
            <a:r>
              <a:rPr lang="en-US" b="1" i="1" dirty="0"/>
              <a:t>Scientific Applications </a:t>
            </a:r>
            <a:r>
              <a:rPr lang="en-US" dirty="0"/>
              <a:t>– Application which are designed for scientific propose, such as </a:t>
            </a:r>
            <a:r>
              <a:rPr lang="en-US" i="1" dirty="0">
                <a:solidFill>
                  <a:srgbClr val="C00000"/>
                </a:solidFill>
              </a:rPr>
              <a:t>aerospace simulation </a:t>
            </a:r>
            <a:r>
              <a:rPr lang="en-US" dirty="0"/>
              <a:t>and </a:t>
            </a:r>
            <a:r>
              <a:rPr lang="en-US" i="1" dirty="0">
                <a:solidFill>
                  <a:srgbClr val="C00000"/>
                </a:solidFill>
              </a:rPr>
              <a:t>biochemistry simulation</a:t>
            </a:r>
            <a:r>
              <a:rPr lang="en-US" dirty="0"/>
              <a:t>, …etc.</a:t>
            </a:r>
          </a:p>
          <a:p>
            <a:pPr lvl="2"/>
            <a:r>
              <a:rPr lang="en-US" b="1" i="1" dirty="0"/>
              <a:t>Government Applications</a:t>
            </a:r>
            <a:r>
              <a:rPr lang="en-US" dirty="0"/>
              <a:t> – Applications which are designed for government propose, such as </a:t>
            </a:r>
            <a:r>
              <a:rPr lang="en-US" i="1" dirty="0">
                <a:solidFill>
                  <a:srgbClr val="C00000"/>
                </a:solidFill>
              </a:rPr>
              <a:t>national medical system </a:t>
            </a:r>
            <a:r>
              <a:rPr lang="en-US" dirty="0"/>
              <a:t>and </a:t>
            </a:r>
            <a:r>
              <a:rPr lang="en-US" i="1" dirty="0">
                <a:solidFill>
                  <a:srgbClr val="C00000"/>
                </a:solidFill>
              </a:rPr>
              <a:t>public transportation system service</a:t>
            </a:r>
            <a:r>
              <a:rPr lang="en-US" dirty="0"/>
              <a:t>, …etc.</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 Portal</a:t>
            </a:r>
          </a:p>
          <a:p>
            <a:pPr lvl="1"/>
            <a:r>
              <a:rPr lang="en-US" dirty="0"/>
              <a:t>Apart from the standard search engine feature, web portals offer other services such as e-mail, news, stock prices, information, databases and entertainment.</a:t>
            </a:r>
          </a:p>
          <a:p>
            <a:pPr lvl="1"/>
            <a:r>
              <a:rPr lang="en-US" dirty="0"/>
              <a:t>Portals provide a way for enterprises to provide a consistent look and feel with access control and procedures for multiple applications and databases, which otherwise would have been different entities altogether.</a:t>
            </a:r>
          </a:p>
          <a:p>
            <a:pPr lvl="1"/>
            <a:r>
              <a:rPr lang="en-US" dirty="0"/>
              <a:t>Some examples :</a:t>
            </a:r>
          </a:p>
          <a:p>
            <a:pPr lvl="2"/>
            <a:r>
              <a:rPr lang="en-US" dirty="0" err="1"/>
              <a:t>iGoogle</a:t>
            </a:r>
            <a:endParaRPr lang="en-US" dirty="0"/>
          </a:p>
          <a:p>
            <a:pPr lvl="2"/>
            <a:r>
              <a:rPr lang="en-US" dirty="0"/>
              <a:t>MSNBC</a:t>
            </a:r>
          </a:p>
          <a:p>
            <a:pPr lvl="2"/>
            <a:r>
              <a:rPr lang="en-US" dirty="0" err="1"/>
              <a:t>Netvibes</a:t>
            </a:r>
            <a:endParaRPr lang="en-US" dirty="0"/>
          </a:p>
          <a:p>
            <a:pPr lvl="2"/>
            <a:r>
              <a:rPr lang="en-US" dirty="0"/>
              <a:t>Yahoo!</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03AB0-3EB5-4D8F-9092-3B7212F4E172}"/>
              </a:ext>
            </a:extLst>
          </p:cNvPr>
          <p:cNvSpPr>
            <a:spLocks noGrp="1"/>
          </p:cNvSpPr>
          <p:nvPr>
            <p:ph type="title"/>
          </p:nvPr>
        </p:nvSpPr>
        <p:spPr/>
        <p:txBody>
          <a:bodyPr/>
          <a:lstStyle/>
          <a:p>
            <a:r>
              <a:rPr lang="en-SG" b="0" i="0" dirty="0">
                <a:solidFill>
                  <a:srgbClr val="181818"/>
                </a:solidFill>
                <a:effectLst/>
                <a:latin typeface="SalesforceSansLight"/>
              </a:rPr>
              <a:t>SaaS Advantages</a:t>
            </a:r>
            <a:br>
              <a:rPr lang="en-SG" b="0" i="0" dirty="0">
                <a:solidFill>
                  <a:srgbClr val="181818"/>
                </a:solidFill>
                <a:effectLst/>
                <a:latin typeface="SalesforceSansLight"/>
              </a:rPr>
            </a:br>
            <a:endParaRPr lang="en-SG" dirty="0"/>
          </a:p>
        </p:txBody>
      </p:sp>
      <p:sp>
        <p:nvSpPr>
          <p:cNvPr id="3" name="Content Placeholder 2">
            <a:extLst>
              <a:ext uri="{FF2B5EF4-FFF2-40B4-BE49-F238E27FC236}">
                <a16:creationId xmlns:a16="http://schemas.microsoft.com/office/drawing/2014/main" id="{40B23FE6-6749-4927-9F57-8AABB443855A}"/>
              </a:ext>
            </a:extLst>
          </p:cNvPr>
          <p:cNvSpPr>
            <a:spLocks noGrp="1"/>
          </p:cNvSpPr>
          <p:nvPr>
            <p:ph idx="1"/>
          </p:nvPr>
        </p:nvSpPr>
        <p:spPr/>
        <p:txBody>
          <a:bodyPr>
            <a:normAutofit lnSpcReduction="10000"/>
          </a:bodyPr>
          <a:lstStyle/>
          <a:p>
            <a:pPr algn="l" fontAlgn="base"/>
            <a:r>
              <a:rPr lang="en-SG" b="1" i="0" dirty="0">
                <a:solidFill>
                  <a:srgbClr val="333333"/>
                </a:solidFill>
                <a:effectLst/>
                <a:latin typeface="inherit"/>
              </a:rPr>
              <a:t>Accessibility</a:t>
            </a:r>
            <a:r>
              <a:rPr lang="en-SG" b="0" i="0" dirty="0">
                <a:solidFill>
                  <a:srgbClr val="333333"/>
                </a:solidFill>
                <a:effectLst/>
                <a:latin typeface="Open Sans" panose="020B0606030504020204" pitchFamily="34" charset="0"/>
              </a:rPr>
              <a:t>: </a:t>
            </a:r>
          </a:p>
          <a:p>
            <a:pPr lvl="1" fontAlgn="base"/>
            <a:r>
              <a:rPr lang="en-SG" b="0" i="0" dirty="0">
                <a:solidFill>
                  <a:srgbClr val="333333"/>
                </a:solidFill>
                <a:effectLst/>
                <a:latin typeface="Open Sans" panose="020B0606030504020204" pitchFamily="34" charset="0"/>
              </a:rPr>
              <a:t>One strong advantage of any SaaS application is the ability to run through an </a:t>
            </a:r>
            <a:r>
              <a:rPr lang="en-SG" b="0" i="0" u="none" strike="noStrike" dirty="0">
                <a:solidFill>
                  <a:srgbClr val="2F6E91"/>
                </a:solidFill>
                <a:effectLst/>
                <a:latin typeface="inherit"/>
              </a:rPr>
              <a:t>internet browser</a:t>
            </a:r>
            <a:r>
              <a:rPr lang="en-SG" b="0" i="0" dirty="0">
                <a:solidFill>
                  <a:srgbClr val="333333"/>
                </a:solidFill>
                <a:effectLst/>
                <a:latin typeface="Open Sans" panose="020B0606030504020204" pitchFamily="34" charset="0"/>
              </a:rPr>
              <a:t>, so it doesn't matter which </a:t>
            </a:r>
            <a:r>
              <a:rPr lang="en-SG" b="0" i="0" u="none" strike="noStrike" dirty="0">
                <a:solidFill>
                  <a:srgbClr val="2F6E91"/>
                </a:solidFill>
                <a:effectLst/>
                <a:latin typeface="inherit"/>
              </a:rPr>
              <a:t>Operating System</a:t>
            </a:r>
            <a:r>
              <a:rPr lang="en-SG" b="0" i="0" dirty="0">
                <a:solidFill>
                  <a:srgbClr val="333333"/>
                </a:solidFill>
                <a:effectLst/>
                <a:latin typeface="Open Sans" panose="020B0606030504020204" pitchFamily="34" charset="0"/>
              </a:rPr>
              <a:t> is used to access it.</a:t>
            </a:r>
          </a:p>
          <a:p>
            <a:pPr lvl="1" fontAlgn="base"/>
            <a:r>
              <a:rPr lang="en-SG" b="0" i="0" dirty="0">
                <a:solidFill>
                  <a:srgbClr val="333333"/>
                </a:solidFill>
                <a:effectLst/>
                <a:latin typeface="Open Sans" panose="020B0606030504020204" pitchFamily="34" charset="0"/>
              </a:rPr>
              <a:t> So regardless as to whether the user is trying to run the application on </a:t>
            </a:r>
            <a:r>
              <a:rPr lang="en-SG" b="0" i="0" u="none" strike="noStrike" dirty="0">
                <a:solidFill>
                  <a:srgbClr val="2F6E91"/>
                </a:solidFill>
                <a:effectLst/>
                <a:latin typeface="inherit"/>
              </a:rPr>
              <a:t>Windows</a:t>
            </a:r>
            <a:r>
              <a:rPr lang="en-SG" b="0" i="0" dirty="0">
                <a:solidFill>
                  <a:srgbClr val="333333"/>
                </a:solidFill>
                <a:effectLst/>
                <a:latin typeface="Open Sans" panose="020B0606030504020204" pitchFamily="34" charset="0"/>
              </a:rPr>
              <a:t>, </a:t>
            </a:r>
            <a:r>
              <a:rPr lang="en-SG" b="0" i="0" u="none" strike="noStrike" dirty="0">
                <a:solidFill>
                  <a:srgbClr val="2F6E91"/>
                </a:solidFill>
                <a:effectLst/>
                <a:latin typeface="inherit"/>
              </a:rPr>
              <a:t>Mac</a:t>
            </a:r>
            <a:r>
              <a:rPr lang="en-SG" b="0" i="0" dirty="0">
                <a:solidFill>
                  <a:srgbClr val="333333"/>
                </a:solidFill>
                <a:effectLst/>
                <a:latin typeface="Open Sans" panose="020B0606030504020204" pitchFamily="34" charset="0"/>
              </a:rPr>
              <a:t>, or </a:t>
            </a:r>
            <a:r>
              <a:rPr lang="en-SG" b="0" i="0" u="none" strike="noStrike" dirty="0">
                <a:solidFill>
                  <a:srgbClr val="2F6E91"/>
                </a:solidFill>
                <a:effectLst/>
                <a:latin typeface="inherit"/>
              </a:rPr>
              <a:t>Linux</a:t>
            </a:r>
            <a:r>
              <a:rPr lang="en-SG" b="0" i="0" dirty="0">
                <a:solidFill>
                  <a:srgbClr val="333333"/>
                </a:solidFill>
                <a:effectLst/>
                <a:latin typeface="Open Sans" panose="020B0606030504020204" pitchFamily="34" charset="0"/>
              </a:rPr>
              <a:t> machines (or even </a:t>
            </a:r>
            <a:r>
              <a:rPr lang="en-SG" b="0" i="0" u="none" strike="noStrike" dirty="0">
                <a:solidFill>
                  <a:srgbClr val="2F6E91"/>
                </a:solidFill>
                <a:effectLst/>
                <a:latin typeface="inherit"/>
              </a:rPr>
              <a:t>smartphones</a:t>
            </a:r>
            <a:r>
              <a:rPr lang="en-SG" b="0" i="0" dirty="0">
                <a:solidFill>
                  <a:srgbClr val="333333"/>
                </a:solidFill>
                <a:effectLst/>
                <a:latin typeface="Open Sans" panose="020B0606030504020204" pitchFamily="34" charset="0"/>
              </a:rPr>
              <a:t> running Android or iOS), the application still remains accessible. </a:t>
            </a:r>
          </a:p>
          <a:p>
            <a:pPr lvl="1" fontAlgn="base"/>
            <a:r>
              <a:rPr lang="en-SG" b="0" i="0" dirty="0">
                <a:solidFill>
                  <a:srgbClr val="333333"/>
                </a:solidFill>
                <a:effectLst/>
                <a:latin typeface="Open Sans" panose="020B0606030504020204" pitchFamily="34" charset="0"/>
              </a:rPr>
              <a:t>This makes SaaS applications incredible versatile in a couple of different ways.</a:t>
            </a:r>
          </a:p>
          <a:p>
            <a:pPr lvl="2" fontAlgn="base"/>
            <a:r>
              <a:rPr lang="en-SG" b="0" i="0" dirty="0">
                <a:solidFill>
                  <a:srgbClr val="333333"/>
                </a:solidFill>
                <a:effectLst/>
                <a:latin typeface="Open Sans" panose="020B0606030504020204" pitchFamily="34" charset="0"/>
              </a:rPr>
              <a:t>For one, it means you don't need to worry if your operating system or other software will be compatible with SaaS applications.</a:t>
            </a:r>
          </a:p>
          <a:p>
            <a:pPr lvl="2" fontAlgn="base"/>
            <a:r>
              <a:rPr lang="en-SG" b="0" i="0" dirty="0">
                <a:solidFill>
                  <a:srgbClr val="333333"/>
                </a:solidFill>
                <a:effectLst/>
                <a:latin typeface="Open Sans" panose="020B0606030504020204" pitchFamily="34" charset="0"/>
              </a:rPr>
              <a:t> Perhaps more importantly, not only can they be used in the office on </a:t>
            </a:r>
            <a:r>
              <a:rPr lang="en-SG" b="0" i="0" u="none" strike="noStrike" dirty="0">
                <a:solidFill>
                  <a:srgbClr val="2F6E91"/>
                </a:solidFill>
                <a:effectLst/>
                <a:latin typeface="inherit"/>
              </a:rPr>
              <a:t>desktop computers</a:t>
            </a:r>
            <a:r>
              <a:rPr lang="en-SG" b="0" i="0" dirty="0">
                <a:solidFill>
                  <a:srgbClr val="333333"/>
                </a:solidFill>
                <a:effectLst/>
                <a:latin typeface="Open Sans" panose="020B0606030504020204" pitchFamily="34" charset="0"/>
              </a:rPr>
              <a:t>, they can also be used on mobile devices such as </a:t>
            </a:r>
            <a:r>
              <a:rPr lang="en-SG" b="0" i="0" u="none" strike="noStrike" dirty="0">
                <a:solidFill>
                  <a:srgbClr val="2F6E91"/>
                </a:solidFill>
                <a:effectLst/>
                <a:latin typeface="Open Sans" panose="020B0606030504020204" pitchFamily="34" charset="0"/>
              </a:rPr>
              <a:t>tablets</a:t>
            </a:r>
            <a:r>
              <a:rPr lang="en-SG" b="0" i="0" dirty="0">
                <a:solidFill>
                  <a:srgbClr val="333333"/>
                </a:solidFill>
                <a:effectLst/>
                <a:latin typeface="Open Sans" panose="020B0606030504020204" pitchFamily="34" charset="0"/>
              </a:rPr>
              <a:t>. </a:t>
            </a:r>
          </a:p>
          <a:p>
            <a:endParaRPr lang="en-SG" dirty="0"/>
          </a:p>
        </p:txBody>
      </p:sp>
    </p:spTree>
    <p:extLst>
      <p:ext uri="{BB962C8B-B14F-4D97-AF65-F5344CB8AC3E}">
        <p14:creationId xmlns:p14="http://schemas.microsoft.com/office/powerpoint/2010/main" val="157774075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09AE4-A4A6-495F-8F74-AC664956DCFC}"/>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6DC8E606-D28A-4C99-9E3C-0D3C5012076A}"/>
              </a:ext>
            </a:extLst>
          </p:cNvPr>
          <p:cNvSpPr>
            <a:spLocks noGrp="1"/>
          </p:cNvSpPr>
          <p:nvPr>
            <p:ph idx="1"/>
          </p:nvPr>
        </p:nvSpPr>
        <p:spPr/>
        <p:txBody>
          <a:bodyPr/>
          <a:lstStyle/>
          <a:p>
            <a:r>
              <a:rPr lang="en-SG" b="1" i="0" dirty="0">
                <a:solidFill>
                  <a:srgbClr val="333333"/>
                </a:solidFill>
                <a:effectLst/>
                <a:latin typeface="Open Sans" panose="020B0606030504020204" pitchFamily="34" charset="0"/>
              </a:rPr>
              <a:t>Updates and patches</a:t>
            </a:r>
            <a:r>
              <a:rPr lang="en-SG" b="0" i="0" dirty="0">
                <a:solidFill>
                  <a:srgbClr val="333333"/>
                </a:solidFill>
                <a:effectLst/>
                <a:latin typeface="Open Sans" panose="020B0606030504020204" pitchFamily="34" charset="0"/>
              </a:rPr>
              <a:t>: </a:t>
            </a:r>
          </a:p>
          <a:p>
            <a:pPr lvl="1"/>
            <a:r>
              <a:rPr lang="en-SG" b="0" i="0" dirty="0">
                <a:solidFill>
                  <a:srgbClr val="333333"/>
                </a:solidFill>
                <a:effectLst/>
                <a:latin typeface="Open Sans" panose="020B0606030504020204" pitchFamily="34" charset="0"/>
              </a:rPr>
              <a:t>Another key advantage of SaaS applications is that because they run in the cloud, the vendor can update their software centrally without adversely affecting business operations for users. </a:t>
            </a:r>
          </a:p>
          <a:p>
            <a:pPr lvl="1"/>
            <a:r>
              <a:rPr lang="en-SG" b="0" i="0" dirty="0">
                <a:solidFill>
                  <a:srgbClr val="333333"/>
                </a:solidFill>
                <a:effectLst/>
                <a:latin typeface="Open Sans" panose="020B0606030504020204" pitchFamily="34" charset="0"/>
              </a:rPr>
              <a:t>This is in stark contrast to on-premise software that will often require a degree of compatibility and </a:t>
            </a:r>
            <a:r>
              <a:rPr lang="en-SG" b="0" i="0" u="none" strike="noStrike" dirty="0">
                <a:solidFill>
                  <a:srgbClr val="2F6E91"/>
                </a:solidFill>
                <a:effectLst/>
                <a:latin typeface="Open Sans" panose="020B0606030504020204" pitchFamily="34" charset="0"/>
              </a:rPr>
              <a:t>endpoint security</a:t>
            </a:r>
            <a:r>
              <a:rPr lang="en-SG" b="0" i="0" dirty="0">
                <a:solidFill>
                  <a:srgbClr val="333333"/>
                </a:solidFill>
                <a:effectLst/>
                <a:latin typeface="Open Sans" panose="020B0606030504020204" pitchFamily="34" charset="0"/>
              </a:rPr>
              <a:t> testing before even routine updates and patches can be applied.</a:t>
            </a:r>
            <a:endParaRPr lang="en-SG" dirty="0"/>
          </a:p>
        </p:txBody>
      </p:sp>
    </p:spTree>
    <p:extLst>
      <p:ext uri="{BB962C8B-B14F-4D97-AF65-F5344CB8AC3E}">
        <p14:creationId xmlns:p14="http://schemas.microsoft.com/office/powerpoint/2010/main" val="1055807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1981200" y="1600200"/>
            <a:ext cx="8382000" cy="5029200"/>
          </a:xfrm>
        </p:spPr>
        <p:txBody>
          <a:bodyPr>
            <a:normAutofit fontScale="92500"/>
          </a:bodyPr>
          <a:lstStyle/>
          <a:p>
            <a:r>
              <a:rPr lang="en-US" dirty="0"/>
              <a:t>Traditional capital expenditure of enterprises :</a:t>
            </a:r>
          </a:p>
          <a:p>
            <a:pPr lvl="1"/>
            <a:r>
              <a:rPr lang="en-US" dirty="0"/>
              <a:t>Each enterprise should establish its own IT department</a:t>
            </a:r>
          </a:p>
          <a:p>
            <a:pPr lvl="1"/>
            <a:r>
              <a:rPr lang="en-US" dirty="0"/>
              <a:t>IT department should handle the listing jobs</a:t>
            </a:r>
          </a:p>
          <a:p>
            <a:pPr lvl="2"/>
            <a:r>
              <a:rPr lang="en-US" dirty="0"/>
              <a:t>Manage and administrate hardware and software</a:t>
            </a:r>
          </a:p>
          <a:p>
            <a:pPr lvl="2"/>
            <a:r>
              <a:rPr lang="en-US" dirty="0"/>
              <a:t>Apply regular data backup and check consistency</a:t>
            </a:r>
          </a:p>
          <a:p>
            <a:pPr lvl="2"/>
            <a:r>
              <a:rPr lang="en-US" dirty="0"/>
              <a:t>Purchase new infrastructure and eliminate outdated one</a:t>
            </a:r>
          </a:p>
          <a:p>
            <a:pPr lvl="2"/>
            <a:r>
              <a:rPr lang="en-US" dirty="0"/>
              <a:t>Always standby for any unexpected IT problems</a:t>
            </a:r>
          </a:p>
          <a:p>
            <a:pPr lvl="1"/>
            <a:endParaRPr lang="en-US" dirty="0"/>
          </a:p>
          <a:p>
            <a:r>
              <a:rPr lang="en-US" dirty="0"/>
              <a:t>Some drawbacks :</a:t>
            </a:r>
          </a:p>
          <a:p>
            <a:pPr lvl="1"/>
            <a:r>
              <a:rPr lang="en-US" dirty="0"/>
              <a:t>Enterprise pays for IT investment which is not its business focus</a:t>
            </a:r>
          </a:p>
          <a:p>
            <a:pPr lvl="1"/>
            <a:r>
              <a:rPr lang="en-US" dirty="0"/>
              <a:t>Enterprise should take the risk of hardware/software malfunction</a:t>
            </a:r>
          </a:p>
          <a:p>
            <a:pPr lvl="1"/>
            <a:r>
              <a:rPr lang="en-US" dirty="0"/>
              <a:t>Replacing and updating infrastructure is time consuming and risky</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1E2A1-4DA6-4879-9E3B-446CA9B4715C}"/>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15BC9656-8F3D-401C-BD6C-74ECD226A42B}"/>
              </a:ext>
            </a:extLst>
          </p:cNvPr>
          <p:cNvSpPr>
            <a:spLocks noGrp="1"/>
          </p:cNvSpPr>
          <p:nvPr>
            <p:ph idx="1"/>
          </p:nvPr>
        </p:nvSpPr>
        <p:spPr/>
        <p:txBody>
          <a:bodyPr>
            <a:normAutofit fontScale="77500" lnSpcReduction="20000"/>
          </a:bodyPr>
          <a:lstStyle/>
          <a:p>
            <a:pPr algn="l" fontAlgn="base"/>
            <a:r>
              <a:rPr lang="en-SG" b="1" i="0" dirty="0">
                <a:solidFill>
                  <a:srgbClr val="333333"/>
                </a:solidFill>
                <a:effectLst/>
                <a:latin typeface="inherit"/>
              </a:rPr>
              <a:t>Hardware</a:t>
            </a:r>
            <a:r>
              <a:rPr lang="en-SG" b="0" i="0" dirty="0">
                <a:solidFill>
                  <a:srgbClr val="333333"/>
                </a:solidFill>
                <a:effectLst/>
                <a:latin typeface="Open Sans" panose="020B0606030504020204" pitchFamily="34" charset="0"/>
              </a:rPr>
              <a:t>: </a:t>
            </a:r>
          </a:p>
          <a:p>
            <a:pPr lvl="1" fontAlgn="base"/>
            <a:r>
              <a:rPr lang="en-SG" b="0" i="0" dirty="0">
                <a:solidFill>
                  <a:srgbClr val="333333"/>
                </a:solidFill>
                <a:effectLst/>
                <a:latin typeface="Open Sans" panose="020B0606030504020204" pitchFamily="34" charset="0"/>
              </a:rPr>
              <a:t>This leads into one of the other biggest selling points about SaaS, and that's the lack of initial investment required to use it.</a:t>
            </a:r>
          </a:p>
          <a:p>
            <a:pPr lvl="1" fontAlgn="base"/>
            <a:r>
              <a:rPr lang="en-SG" b="0" i="0" dirty="0">
                <a:solidFill>
                  <a:srgbClr val="333333"/>
                </a:solidFill>
                <a:effectLst/>
                <a:latin typeface="Open Sans" panose="020B0606030504020204" pitchFamily="34" charset="0"/>
              </a:rPr>
              <a:t> For on-premises software, sometimes it's not simply that </a:t>
            </a:r>
            <a:r>
              <a:rPr lang="en-SG" b="0" i="0" u="none" strike="noStrike" dirty="0">
                <a:solidFill>
                  <a:srgbClr val="2F6E91"/>
                </a:solidFill>
                <a:effectLst/>
                <a:latin typeface="inherit"/>
              </a:rPr>
              <a:t>business PCs</a:t>
            </a:r>
            <a:r>
              <a:rPr lang="en-SG" b="0" i="0" dirty="0">
                <a:solidFill>
                  <a:srgbClr val="333333"/>
                </a:solidFill>
                <a:effectLst/>
                <a:latin typeface="Open Sans" panose="020B0606030504020204" pitchFamily="34" charset="0"/>
              </a:rPr>
              <a:t> or other desktops have compatible software and hardware configurations, but also that additional </a:t>
            </a:r>
            <a:r>
              <a:rPr lang="en-SG" b="0" i="0" u="none" strike="noStrike" dirty="0">
                <a:solidFill>
                  <a:srgbClr val="2F6E91"/>
                </a:solidFill>
                <a:effectLst/>
                <a:latin typeface="inherit"/>
              </a:rPr>
              <a:t>servers</a:t>
            </a:r>
            <a:r>
              <a:rPr lang="en-SG" b="0" i="0" dirty="0">
                <a:solidFill>
                  <a:srgbClr val="333333"/>
                </a:solidFill>
                <a:effectLst/>
                <a:latin typeface="Open Sans" panose="020B0606030504020204" pitchFamily="34" charset="0"/>
              </a:rPr>
              <a:t> and </a:t>
            </a:r>
            <a:r>
              <a:rPr lang="en-SG" b="0" i="0" u="none" strike="noStrike" dirty="0">
                <a:solidFill>
                  <a:srgbClr val="2F6E91"/>
                </a:solidFill>
                <a:effectLst/>
                <a:latin typeface="inherit"/>
              </a:rPr>
              <a:t>network switches</a:t>
            </a:r>
            <a:r>
              <a:rPr lang="en-SG" b="0" i="0" dirty="0">
                <a:solidFill>
                  <a:srgbClr val="333333"/>
                </a:solidFill>
                <a:effectLst/>
                <a:latin typeface="Open Sans" panose="020B0606030504020204" pitchFamily="34" charset="0"/>
              </a:rPr>
              <a:t> that could be required as part of a general investment in </a:t>
            </a:r>
            <a:r>
              <a:rPr lang="en-SG" b="0" i="0" u="none" strike="noStrike" dirty="0">
                <a:solidFill>
                  <a:srgbClr val="2F6E91"/>
                </a:solidFill>
                <a:effectLst/>
                <a:latin typeface="inherit"/>
              </a:rPr>
              <a:t>IT infrastructure services</a:t>
            </a:r>
            <a:r>
              <a:rPr lang="en-SG" b="0" i="0" dirty="0">
                <a:solidFill>
                  <a:srgbClr val="333333"/>
                </a:solidFill>
                <a:effectLst/>
                <a:latin typeface="Open Sans" panose="020B0606030504020204" pitchFamily="34" charset="0"/>
              </a:rPr>
              <a:t> necessary to support the software across the business. </a:t>
            </a:r>
          </a:p>
          <a:p>
            <a:pPr lvl="1" fontAlgn="base"/>
            <a:r>
              <a:rPr lang="en-SG" b="0" i="0" dirty="0">
                <a:solidFill>
                  <a:srgbClr val="333333"/>
                </a:solidFill>
                <a:effectLst/>
                <a:latin typeface="Open Sans" panose="020B0606030504020204" pitchFamily="34" charset="0"/>
              </a:rPr>
              <a:t>SaaS sweeps that need away, meaning that even the smallest business can now have access to software tools through SaaS-based cloud applications that originally only enterprises could afford to build for.</a:t>
            </a:r>
          </a:p>
          <a:p>
            <a:pPr lvl="1" fontAlgn="base"/>
            <a:r>
              <a:rPr lang="en-SG" b="0" i="0" dirty="0">
                <a:solidFill>
                  <a:srgbClr val="333333"/>
                </a:solidFill>
                <a:effectLst/>
                <a:latin typeface="Open Sans" panose="020B0606030504020204" pitchFamily="34" charset="0"/>
              </a:rPr>
              <a:t>Additionally, SaaS is scalable in that if you need to add more users to your service, or conversely reduce them, you simply adjust your billing plan accordingly - as opposed to having to buy in more hardware when expanding, or else having to shelve expensive electronics when reduced need makes it redundant</a:t>
            </a:r>
          </a:p>
          <a:p>
            <a:br>
              <a:rPr lang="en-SG" dirty="0"/>
            </a:br>
            <a:endParaRPr lang="en-SG" dirty="0"/>
          </a:p>
        </p:txBody>
      </p:sp>
    </p:spTree>
    <p:extLst>
      <p:ext uri="{BB962C8B-B14F-4D97-AF65-F5344CB8AC3E}">
        <p14:creationId xmlns:p14="http://schemas.microsoft.com/office/powerpoint/2010/main" val="176233179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60F39-300C-4FB4-A34B-07DD5B6A1364}"/>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AB3E6FC8-16AA-464C-8D41-CE5DD1F632A2}"/>
              </a:ext>
            </a:extLst>
          </p:cNvPr>
          <p:cNvSpPr>
            <a:spLocks noGrp="1"/>
          </p:cNvSpPr>
          <p:nvPr>
            <p:ph idx="1"/>
          </p:nvPr>
        </p:nvSpPr>
        <p:spPr/>
        <p:txBody>
          <a:bodyPr/>
          <a:lstStyle/>
          <a:p>
            <a:pPr algn="l" fontAlgn="base"/>
            <a:r>
              <a:rPr lang="en-SG" b="1" i="0" dirty="0">
                <a:solidFill>
                  <a:srgbClr val="333333"/>
                </a:solidFill>
                <a:effectLst/>
                <a:latin typeface="inherit"/>
              </a:rPr>
              <a:t>Market reach</a:t>
            </a:r>
            <a:r>
              <a:rPr lang="en-SG" b="0" i="0" dirty="0">
                <a:solidFill>
                  <a:srgbClr val="333333"/>
                </a:solidFill>
                <a:effectLst/>
                <a:latin typeface="Open Sans" panose="020B0606030504020204" pitchFamily="34" charset="0"/>
              </a:rPr>
              <a:t>: </a:t>
            </a:r>
          </a:p>
          <a:p>
            <a:pPr lvl="1" fontAlgn="base"/>
            <a:r>
              <a:rPr lang="en-SG" b="0" i="0" dirty="0">
                <a:solidFill>
                  <a:srgbClr val="333333"/>
                </a:solidFill>
                <a:effectLst/>
                <a:latin typeface="Open Sans" panose="020B0606030504020204" pitchFamily="34" charset="0"/>
              </a:rPr>
              <a:t>For vendors this means being able to supply a software service to the majority of the market, instead of just a limited and targeted market segment. </a:t>
            </a:r>
          </a:p>
          <a:p>
            <a:pPr lvl="1" fontAlgn="base"/>
            <a:r>
              <a:rPr lang="en-SG" b="0" i="0" dirty="0">
                <a:solidFill>
                  <a:srgbClr val="333333"/>
                </a:solidFill>
                <a:effectLst/>
                <a:latin typeface="Open Sans" panose="020B0606030504020204" pitchFamily="34" charset="0"/>
              </a:rPr>
              <a:t>This means that pricing can be cheaper and more accessible to businesses of every size. </a:t>
            </a:r>
          </a:p>
          <a:p>
            <a:pPr lvl="1" fontAlgn="base"/>
            <a:r>
              <a:rPr lang="en-SG" b="0" i="0" dirty="0">
                <a:solidFill>
                  <a:srgbClr val="333333"/>
                </a:solidFill>
                <a:effectLst/>
                <a:latin typeface="Open Sans" panose="020B0606030504020204" pitchFamily="34" charset="0"/>
              </a:rPr>
              <a:t>For users this means being able to access services not normally available, thus both expanding and improving business services, </a:t>
            </a:r>
            <a:r>
              <a:rPr lang="en-SG" b="0" i="0" u="none" strike="noStrike" dirty="0">
                <a:solidFill>
                  <a:srgbClr val="2F6E91"/>
                </a:solidFill>
                <a:effectLst/>
                <a:latin typeface="inherit"/>
              </a:rPr>
              <a:t>productivity</a:t>
            </a:r>
            <a:r>
              <a:rPr lang="en-SG" b="0" i="0" dirty="0">
                <a:solidFill>
                  <a:srgbClr val="333333"/>
                </a:solidFill>
                <a:effectLst/>
                <a:latin typeface="Open Sans" panose="020B0606030504020204" pitchFamily="34" charset="0"/>
              </a:rPr>
              <a:t> and general opportunities.</a:t>
            </a:r>
          </a:p>
          <a:p>
            <a:br>
              <a:rPr lang="en-SG" dirty="0"/>
            </a:br>
            <a:endParaRPr lang="en-SG" dirty="0"/>
          </a:p>
        </p:txBody>
      </p:sp>
    </p:spTree>
    <p:extLst>
      <p:ext uri="{BB962C8B-B14F-4D97-AF65-F5344CB8AC3E}">
        <p14:creationId xmlns:p14="http://schemas.microsoft.com/office/powerpoint/2010/main" val="348048831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19812-2B70-4748-B928-6E4B8416B1CA}"/>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F91D7D7D-EB24-4E11-8450-F3A416216A34}"/>
              </a:ext>
            </a:extLst>
          </p:cNvPr>
          <p:cNvSpPr>
            <a:spLocks noGrp="1"/>
          </p:cNvSpPr>
          <p:nvPr>
            <p:ph idx="1"/>
          </p:nvPr>
        </p:nvSpPr>
        <p:spPr/>
        <p:txBody>
          <a:bodyPr>
            <a:normAutofit/>
          </a:bodyPr>
          <a:lstStyle/>
          <a:p>
            <a:r>
              <a:rPr lang="en-SG" b="1" i="0" dirty="0">
                <a:solidFill>
                  <a:srgbClr val="333333"/>
                </a:solidFill>
                <a:effectLst/>
                <a:latin typeface="Open Sans" panose="020B0606030504020204" pitchFamily="34" charset="0"/>
              </a:rPr>
              <a:t>Saving and storage</a:t>
            </a:r>
            <a:r>
              <a:rPr lang="en-SG" b="0" i="0" dirty="0">
                <a:solidFill>
                  <a:srgbClr val="333333"/>
                </a:solidFill>
                <a:effectLst/>
                <a:latin typeface="Open Sans" panose="020B0606030504020204" pitchFamily="34" charset="0"/>
              </a:rPr>
              <a:t>:</a:t>
            </a:r>
          </a:p>
          <a:p>
            <a:pPr lvl="1"/>
            <a:r>
              <a:rPr lang="en-SG" b="0" i="0" dirty="0">
                <a:solidFill>
                  <a:srgbClr val="333333"/>
                </a:solidFill>
                <a:effectLst/>
                <a:latin typeface="Open Sans" panose="020B0606030504020204" pitchFamily="34" charset="0"/>
              </a:rPr>
              <a:t> On premise storage of data means the need to invest in reliable backups such as through </a:t>
            </a:r>
            <a:r>
              <a:rPr lang="en-SG" b="0" i="0" u="none" strike="noStrike" dirty="0">
                <a:solidFill>
                  <a:srgbClr val="2F6E91"/>
                </a:solidFill>
                <a:effectLst/>
                <a:latin typeface="Open Sans" panose="020B0606030504020204" pitchFamily="34" charset="0"/>
              </a:rPr>
              <a:t>cloud storage</a:t>
            </a:r>
            <a:r>
              <a:rPr lang="en-SG" b="0" i="0" dirty="0">
                <a:solidFill>
                  <a:srgbClr val="333333"/>
                </a:solidFill>
                <a:effectLst/>
                <a:latin typeface="Open Sans" panose="020B0606030504020204" pitchFamily="34" charset="0"/>
              </a:rPr>
              <a:t> or other </a:t>
            </a:r>
            <a:r>
              <a:rPr lang="en-SG" b="0" i="0" u="none" strike="noStrike" dirty="0">
                <a:solidFill>
                  <a:srgbClr val="2F6E91"/>
                </a:solidFill>
                <a:effectLst/>
                <a:latin typeface="Open Sans" panose="020B0606030504020204" pitchFamily="34" charset="0"/>
              </a:rPr>
              <a:t>disaster recovery plan</a:t>
            </a:r>
            <a:r>
              <a:rPr lang="en-SG" b="0" i="0" dirty="0">
                <a:solidFill>
                  <a:srgbClr val="333333"/>
                </a:solidFill>
                <a:effectLst/>
                <a:latin typeface="Open Sans" panose="020B0606030504020204" pitchFamily="34" charset="0"/>
              </a:rPr>
              <a:t> to mitigate any serious hardware crash that might otherwise cause the significant loss of data. </a:t>
            </a:r>
          </a:p>
          <a:p>
            <a:pPr lvl="1"/>
            <a:r>
              <a:rPr lang="en-SG" b="0" i="0" dirty="0">
                <a:solidFill>
                  <a:srgbClr val="333333"/>
                </a:solidFill>
                <a:effectLst/>
                <a:latin typeface="Open Sans" panose="020B0606030504020204" pitchFamily="34" charset="0"/>
              </a:rPr>
              <a:t>However, with SaaS, data is routinely saved in the cloud anyway.</a:t>
            </a:r>
          </a:p>
          <a:p>
            <a:pPr lvl="1"/>
            <a:r>
              <a:rPr lang="en-SG" b="0" i="0" dirty="0">
                <a:solidFill>
                  <a:srgbClr val="333333"/>
                </a:solidFill>
                <a:effectLst/>
                <a:latin typeface="Open Sans" panose="020B0606030504020204" pitchFamily="34" charset="0"/>
              </a:rPr>
              <a:t> What makes this double advantageous is not just the redundancy aspect, but also that employees can switch between devices without losing work or data, simply by the fact of logging into the single account, regardless of which device is being used.</a:t>
            </a:r>
            <a:endParaRPr lang="en-SG" dirty="0"/>
          </a:p>
        </p:txBody>
      </p:sp>
    </p:spTree>
    <p:extLst>
      <p:ext uri="{BB962C8B-B14F-4D97-AF65-F5344CB8AC3E}">
        <p14:creationId xmlns:p14="http://schemas.microsoft.com/office/powerpoint/2010/main" val="47541614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SaaS</a:t>
            </a:r>
            <a:r>
              <a:rPr lang="en-US" dirty="0"/>
              <a:t> - Summary</a:t>
            </a:r>
          </a:p>
        </p:txBody>
      </p:sp>
      <p:sp>
        <p:nvSpPr>
          <p:cNvPr id="3" name="Content Placeholder 2"/>
          <p:cNvSpPr>
            <a:spLocks noGrp="1"/>
          </p:cNvSpPr>
          <p:nvPr>
            <p:ph idx="1"/>
          </p:nvPr>
        </p:nvSpPr>
        <p:spPr/>
        <p:txBody>
          <a:bodyPr>
            <a:normAutofit lnSpcReduction="10000"/>
          </a:bodyPr>
          <a:lstStyle/>
          <a:p>
            <a:r>
              <a:rPr lang="en-US" sz="2000" b="1" dirty="0" err="1"/>
              <a:t>SaaS</a:t>
            </a:r>
            <a:r>
              <a:rPr lang="en-US" sz="2000" b="1" dirty="0"/>
              <a:t> is the finished applications that you rent and customize.</a:t>
            </a:r>
            <a:br>
              <a:rPr lang="en-US" sz="2000" b="1" dirty="0"/>
            </a:br>
            <a:endParaRPr lang="en-US" sz="2000" b="1" dirty="0"/>
          </a:p>
          <a:p>
            <a:r>
              <a:rPr lang="en-US" dirty="0" err="1"/>
              <a:t>SaaS</a:t>
            </a:r>
            <a:r>
              <a:rPr lang="en-US" dirty="0"/>
              <a:t> enabling technique</a:t>
            </a:r>
          </a:p>
          <a:p>
            <a:pPr lvl="1"/>
            <a:r>
              <a:rPr lang="en-US" dirty="0"/>
              <a:t>Web Service</a:t>
            </a:r>
            <a:br>
              <a:rPr lang="en-US" dirty="0"/>
            </a:br>
            <a:endParaRPr lang="en-US" dirty="0"/>
          </a:p>
          <a:p>
            <a:r>
              <a:rPr lang="en-US" dirty="0" err="1"/>
              <a:t>SaaS</a:t>
            </a:r>
            <a:r>
              <a:rPr lang="en-US" dirty="0"/>
              <a:t> provide services</a:t>
            </a:r>
          </a:p>
          <a:p>
            <a:pPr lvl="1"/>
            <a:r>
              <a:rPr lang="en-US" dirty="0"/>
              <a:t>Web-based Applications</a:t>
            </a:r>
          </a:p>
          <a:p>
            <a:pPr lvl="2"/>
            <a:r>
              <a:rPr lang="en-US" dirty="0"/>
              <a:t>General applications</a:t>
            </a:r>
          </a:p>
          <a:p>
            <a:pPr lvl="2"/>
            <a:r>
              <a:rPr lang="en-US" dirty="0"/>
              <a:t>Business applications</a:t>
            </a:r>
          </a:p>
          <a:p>
            <a:pPr lvl="2"/>
            <a:r>
              <a:rPr lang="en-US" dirty="0"/>
              <a:t>Scientific applications</a:t>
            </a:r>
          </a:p>
          <a:p>
            <a:pPr lvl="2"/>
            <a:r>
              <a:rPr lang="en-US" dirty="0"/>
              <a:t>Government applications</a:t>
            </a:r>
          </a:p>
          <a:p>
            <a:pPr lvl="1"/>
            <a:r>
              <a:rPr lang="en-US" dirty="0"/>
              <a:t>Web Portal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1981200" y="1600200"/>
            <a:ext cx="8229600" cy="4953000"/>
          </a:xfrm>
        </p:spPr>
        <p:txBody>
          <a:bodyPr>
            <a:normAutofit lnSpcReduction="10000"/>
          </a:bodyPr>
          <a:lstStyle/>
          <a:p>
            <a:r>
              <a:rPr lang="en-US" dirty="0"/>
              <a:t>Capital expenditure with Cloud Computing service :</a:t>
            </a:r>
          </a:p>
          <a:p>
            <a:pPr lvl="1"/>
            <a:r>
              <a:rPr lang="en-US" dirty="0"/>
              <a:t>Enterprise can almost dismiss its IT department</a:t>
            </a:r>
          </a:p>
          <a:p>
            <a:pPr lvl="1"/>
            <a:r>
              <a:rPr lang="en-US" dirty="0"/>
              <a:t>The jobs of IT department can be achieved by cloud provider</a:t>
            </a:r>
          </a:p>
          <a:p>
            <a:pPr lvl="2"/>
            <a:r>
              <a:rPr lang="en-US" dirty="0"/>
              <a:t>Dynamically update and upgrade hardware or software</a:t>
            </a:r>
          </a:p>
          <a:p>
            <a:pPr lvl="2"/>
            <a:r>
              <a:rPr lang="en-US" dirty="0"/>
              <a:t>Dynamically provision and deploy infrastructure for enterprise</a:t>
            </a:r>
          </a:p>
          <a:p>
            <a:pPr lvl="2"/>
            <a:r>
              <a:rPr lang="en-US" dirty="0"/>
              <a:t>Automatically backup data and check consistency</a:t>
            </a:r>
          </a:p>
          <a:p>
            <a:pPr lvl="2"/>
            <a:r>
              <a:rPr lang="en-US" dirty="0"/>
              <a:t>Self-recover from disaster or system malfunction</a:t>
            </a:r>
          </a:p>
          <a:p>
            <a:pPr lvl="1"/>
            <a:endParaRPr lang="en-US" dirty="0"/>
          </a:p>
          <a:p>
            <a:r>
              <a:rPr lang="en-US" dirty="0"/>
              <a:t>Some benefits :</a:t>
            </a:r>
          </a:p>
          <a:p>
            <a:pPr lvl="1"/>
            <a:r>
              <a:rPr lang="en-US" dirty="0"/>
              <a:t>Enterprise can shift effort to its business focus</a:t>
            </a:r>
          </a:p>
          <a:p>
            <a:pPr lvl="1"/>
            <a:r>
              <a:rPr lang="en-US" dirty="0"/>
              <a:t>Enterprise can reconfigure its IT services in short time</a:t>
            </a:r>
          </a:p>
          <a:p>
            <a:pPr lvl="1"/>
            <a:r>
              <a:rPr lang="en-US" dirty="0"/>
              <a:t>Enterprise pays to cloud provider as many as the service used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38701</TotalTime>
  <Words>6054</Words>
  <Application>Microsoft Office PowerPoint</Application>
  <PresentationFormat>Widescreen</PresentationFormat>
  <Paragraphs>591</Paragraphs>
  <Slides>83</Slides>
  <Notes>3</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83</vt:i4>
      </vt:variant>
    </vt:vector>
  </HeadingPairs>
  <TitlesOfParts>
    <vt:vector size="102" baseType="lpstr">
      <vt:lpstr>-apple-system</vt:lpstr>
      <vt:lpstr>Arial</vt:lpstr>
      <vt:lpstr>Arial</vt:lpstr>
      <vt:lpstr>Calibri</vt:lpstr>
      <vt:lpstr>Calibri Light</vt:lpstr>
      <vt:lpstr>Cambria</vt:lpstr>
      <vt:lpstr>IBM Plex Sans</vt:lpstr>
      <vt:lpstr>inherit</vt:lpstr>
      <vt:lpstr>Muli</vt:lpstr>
      <vt:lpstr>Open Sans</vt:lpstr>
      <vt:lpstr>proxima-nova</vt:lpstr>
      <vt:lpstr>RingCentralDisplay</vt:lpstr>
      <vt:lpstr>RingCentralDisplayBold</vt:lpstr>
      <vt:lpstr>RingCentralSans</vt:lpstr>
      <vt:lpstr>Roboto</vt:lpstr>
      <vt:lpstr>SalesforceSansLight</vt:lpstr>
      <vt:lpstr>SalesforceSansRegular</vt:lpstr>
      <vt:lpstr>Söhne</vt:lpstr>
      <vt:lpstr>Office Theme</vt:lpstr>
      <vt:lpstr> Cloud Computing requirement and deployment models</vt:lpstr>
      <vt:lpstr>What is cloud computing ?</vt:lpstr>
      <vt:lpstr>Benefits From Cloud</vt:lpstr>
      <vt:lpstr>PowerPoint Presentation</vt:lpstr>
      <vt:lpstr>Reduce Initial Investment</vt:lpstr>
      <vt:lpstr>Reduce Initial Investment</vt:lpstr>
      <vt:lpstr>Reduce Initial Investment</vt:lpstr>
      <vt:lpstr>Reduce Capital Expenditure</vt:lpstr>
      <vt:lpstr>Reduce Capital Expenditure</vt:lpstr>
      <vt:lpstr>Reduce Capital Expenditure</vt:lpstr>
      <vt:lpstr>Improve Industrial Specialization</vt:lpstr>
      <vt:lpstr>Improve Industrial Specialization</vt:lpstr>
      <vt:lpstr>Improve Industrial Specialization</vt:lpstr>
      <vt:lpstr>Improve Resource Utilization</vt:lpstr>
      <vt:lpstr>Improve Resource Utilization</vt:lpstr>
      <vt:lpstr>Improve Resource Utilization</vt:lpstr>
      <vt:lpstr>PowerPoint Presentation</vt:lpstr>
      <vt:lpstr>Reduce Local Computing Power</vt:lpstr>
      <vt:lpstr>Reduce Local Computing Power</vt:lpstr>
      <vt:lpstr>Reduce Local Computing Power</vt:lpstr>
      <vt:lpstr>Reduce Local Storage Power</vt:lpstr>
      <vt:lpstr>Reduce Local Storage Power</vt:lpstr>
      <vt:lpstr>Reduce Local Storage Power</vt:lpstr>
      <vt:lpstr>Variety of End Devices</vt:lpstr>
      <vt:lpstr>Variety of End Devices</vt:lpstr>
      <vt:lpstr>Variety of End Devices</vt:lpstr>
      <vt:lpstr>Agenda</vt:lpstr>
      <vt:lpstr>Service Models</vt:lpstr>
      <vt:lpstr>PowerPoint Presentation</vt:lpstr>
      <vt:lpstr>PowerPoint Presentation</vt:lpstr>
      <vt:lpstr>PowerPoint Presentation</vt:lpstr>
      <vt:lpstr>PowerPoint Presentation</vt:lpstr>
      <vt:lpstr>PowerPoint Presentation</vt:lpstr>
      <vt:lpstr>PowerPoint Presentation</vt:lpstr>
      <vt:lpstr>Service Models Overview</vt:lpstr>
      <vt:lpstr>Service Model Overview</vt:lpstr>
      <vt:lpstr>PowerPoint Presentation</vt:lpstr>
      <vt:lpstr>Cloud Service Model</vt:lpstr>
      <vt:lpstr>Service Models</vt:lpstr>
      <vt:lpstr>Infrastructure as a Service</vt:lpstr>
      <vt:lpstr>PowerPoint Presentation</vt:lpstr>
      <vt:lpstr>Infrastructure as a Service</vt:lpstr>
      <vt:lpstr>Component of IaaS</vt:lpstr>
      <vt:lpstr>PowerPoint Presentation</vt:lpstr>
      <vt:lpstr>PowerPoint Presentation</vt:lpstr>
      <vt:lpstr>PowerPoint Presentation</vt:lpstr>
      <vt:lpstr>Benefits of IaaS</vt:lpstr>
      <vt:lpstr>Benefits of IaaS (cont…)</vt:lpstr>
      <vt:lpstr>Infrastructure as a Service</vt:lpstr>
      <vt:lpstr>Infrastructure as a Service</vt:lpstr>
      <vt:lpstr>PowerPoint Presentation</vt:lpstr>
      <vt:lpstr>PowerPoint Presentation</vt:lpstr>
      <vt:lpstr>Infrastructure as a Service</vt:lpstr>
      <vt:lpstr>IaaS - Summary</vt:lpstr>
      <vt:lpstr>Service Models</vt:lpstr>
      <vt:lpstr>Platform as a Service</vt:lpstr>
      <vt:lpstr>PaaS Reference Model</vt:lpstr>
      <vt:lpstr>PowerPoint Presentation</vt:lpstr>
      <vt:lpstr>Platform as a Service</vt:lpstr>
      <vt:lpstr>Benefits of PaaS</vt:lpstr>
      <vt:lpstr>Benefits of PaaS(cont..)</vt:lpstr>
      <vt:lpstr>PaaS Enabling Technique</vt:lpstr>
      <vt:lpstr>What is included in PaaS? </vt:lpstr>
      <vt:lpstr>Cont..</vt:lpstr>
      <vt:lpstr>What are the potential drawbacks of using PaaS? </vt:lpstr>
      <vt:lpstr>Cont…</vt:lpstr>
      <vt:lpstr>Different Types of PaaS</vt:lpstr>
      <vt:lpstr>Cont..</vt:lpstr>
      <vt:lpstr>Cont..</vt:lpstr>
      <vt:lpstr>Communications PaaS </vt:lpstr>
      <vt:lpstr>What are some examples of CPaaS applications? </vt:lpstr>
      <vt:lpstr>Service Models</vt:lpstr>
      <vt:lpstr>Software as a Service</vt:lpstr>
      <vt:lpstr>Software as a Service</vt:lpstr>
      <vt:lpstr>SaaS Enabling Technique</vt:lpstr>
      <vt:lpstr>Software as a Service</vt:lpstr>
      <vt:lpstr>Software as a Service</vt:lpstr>
      <vt:lpstr>SaaS Advantages </vt:lpstr>
      <vt:lpstr>Cont…</vt:lpstr>
      <vt:lpstr>Cont…</vt:lpstr>
      <vt:lpstr>Cont…</vt:lpstr>
      <vt:lpstr>Cont…</vt:lpstr>
      <vt:lpstr>SaaS -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 requirement and deployment models</dc:title>
  <dc:creator>Risala Khan</dc:creator>
  <cp:lastModifiedBy>Risala Khan</cp:lastModifiedBy>
  <cp:revision>32</cp:revision>
  <dcterms:created xsi:type="dcterms:W3CDTF">2021-10-04T12:52:36Z</dcterms:created>
  <dcterms:modified xsi:type="dcterms:W3CDTF">2023-08-20T15:46:27Z</dcterms:modified>
</cp:coreProperties>
</file>

<file path=docProps/thumbnail.jpeg>
</file>